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7"/>
  </p:notesMasterIdLst>
  <p:sldIdLst>
    <p:sldId id="256" r:id="rId2"/>
    <p:sldId id="314" r:id="rId3"/>
    <p:sldId id="306" r:id="rId4"/>
    <p:sldId id="307" r:id="rId5"/>
    <p:sldId id="308" r:id="rId6"/>
    <p:sldId id="273" r:id="rId7"/>
    <p:sldId id="339" r:id="rId8"/>
    <p:sldId id="344" r:id="rId9"/>
    <p:sldId id="348" r:id="rId10"/>
    <p:sldId id="315" r:id="rId11"/>
    <p:sldId id="316" r:id="rId12"/>
    <p:sldId id="340" r:id="rId13"/>
    <p:sldId id="297" r:id="rId14"/>
    <p:sldId id="293" r:id="rId15"/>
    <p:sldId id="319" r:id="rId16"/>
    <p:sldId id="323" r:id="rId17"/>
    <p:sldId id="350" r:id="rId18"/>
    <p:sldId id="324" r:id="rId19"/>
    <p:sldId id="328" r:id="rId20"/>
    <p:sldId id="329" r:id="rId21"/>
    <p:sldId id="345" r:id="rId22"/>
    <p:sldId id="330" r:id="rId23"/>
    <p:sldId id="331" r:id="rId24"/>
    <p:sldId id="295" r:id="rId25"/>
    <p:sldId id="287" r:id="rId26"/>
    <p:sldId id="332" r:id="rId27"/>
    <p:sldId id="333" r:id="rId28"/>
    <p:sldId id="296" r:id="rId29"/>
    <p:sldId id="346" r:id="rId30"/>
    <p:sldId id="335" r:id="rId31"/>
    <p:sldId id="347" r:id="rId32"/>
    <p:sldId id="265" r:id="rId33"/>
    <p:sldId id="310" r:id="rId34"/>
    <p:sldId id="342" r:id="rId35"/>
    <p:sldId id="286" r:id="rId3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C1C1C"/>
    <a:srgbClr val="FFFF99"/>
    <a:srgbClr val="FBF886"/>
    <a:srgbClr val="FFFF66"/>
    <a:srgbClr val="E7FB83"/>
    <a:srgbClr val="EEF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8" autoAdjust="0"/>
    <p:restoredTop sz="94660"/>
  </p:normalViewPr>
  <p:slideViewPr>
    <p:cSldViewPr>
      <p:cViewPr varScale="1">
        <p:scale>
          <a:sx n="108" d="100"/>
          <a:sy n="108" d="100"/>
        </p:scale>
        <p:origin x="159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4F1C9-6E24-47FD-B3D0-B57BBD56A5D7}" type="doc">
      <dgm:prSet loTypeId="urn:microsoft.com/office/officeart/2005/8/layout/vProcess5" loCatId="process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FC97489-28D8-499E-8FDB-E257E777F98A}">
      <dgm:prSet custT="1"/>
      <dgm:spPr/>
      <dgm:t>
        <a:bodyPr/>
        <a:lstStyle/>
        <a:p>
          <a:r>
            <a:rPr lang="hu-HU" sz="2400" b="1" dirty="0">
              <a:solidFill>
                <a:srgbClr val="C00000"/>
              </a:solidFill>
            </a:rPr>
            <a:t>BETEKINTÉS</a:t>
          </a:r>
          <a:r>
            <a:rPr lang="hu-HU" sz="2000" dirty="0"/>
            <a:t>: Az írásbeli feladatlapok </a:t>
          </a:r>
          <a:r>
            <a:rPr lang="hu-HU" sz="2000" b="1" dirty="0"/>
            <a:t>a középiskola által megadott időpontban</a:t>
          </a:r>
          <a:r>
            <a:rPr lang="hu-HU" sz="2000" dirty="0"/>
            <a:t> tekinthetők meg – erről </a:t>
          </a:r>
          <a:r>
            <a:rPr lang="hu-HU" sz="2000" b="1" dirty="0"/>
            <a:t>külön értesítést nem küld a középiskola</a:t>
          </a:r>
          <a:endParaRPr lang="en-US" sz="2000" b="1" dirty="0"/>
        </a:p>
      </dgm:t>
    </dgm:pt>
    <dgm:pt modelId="{8096AB6C-0A79-468F-A9A3-DD89A39CBDC8}" type="parTrans" cxnId="{1C7D2BCC-69AC-49D3-A1A0-E2D1BCBE0C94}">
      <dgm:prSet/>
      <dgm:spPr/>
      <dgm:t>
        <a:bodyPr/>
        <a:lstStyle/>
        <a:p>
          <a:endParaRPr lang="en-US"/>
        </a:p>
      </dgm:t>
    </dgm:pt>
    <dgm:pt modelId="{840B98F2-8045-4D3B-A875-3DE331C785C8}" type="sibTrans" cxnId="{1C7D2BCC-69AC-49D3-A1A0-E2D1BCBE0C94}">
      <dgm:prSet phldrT="01"/>
      <dgm:spPr/>
      <dgm:t>
        <a:bodyPr/>
        <a:lstStyle/>
        <a:p>
          <a:endParaRPr lang="en-US" dirty="0"/>
        </a:p>
      </dgm:t>
    </dgm:pt>
    <dgm:pt modelId="{89B2E11E-AB62-4F15-8CCB-1A9982E50F56}">
      <dgm:prSet/>
      <dgm:spPr/>
      <dgm:t>
        <a:bodyPr/>
        <a:lstStyle/>
        <a:p>
          <a:r>
            <a:rPr lang="hu-HU" b="0" dirty="0"/>
            <a:t>Az írásbeli vizsga eredményéről </a:t>
          </a:r>
          <a:r>
            <a:rPr lang="hu-HU" b="1" dirty="0"/>
            <a:t>az</a:t>
          </a:r>
          <a:r>
            <a:rPr lang="hu-HU" b="0" dirty="0"/>
            <a:t> </a:t>
          </a:r>
          <a:r>
            <a:rPr lang="hu-HU" b="1" dirty="0">
              <a:solidFill>
                <a:srgbClr val="C00000"/>
              </a:solidFill>
            </a:rPr>
            <a:t>ÉRTÉKELŐLAPOT</a:t>
          </a:r>
          <a:r>
            <a:rPr lang="hu-HU" b="1" dirty="0"/>
            <a:t> </a:t>
          </a:r>
          <a:r>
            <a:rPr lang="hu-HU" b="1" dirty="0">
              <a:solidFill>
                <a:srgbClr val="C00000"/>
              </a:solidFill>
            </a:rPr>
            <a:t>a középiskolában át kell venni</a:t>
          </a:r>
          <a:endParaRPr lang="en-US" dirty="0">
            <a:solidFill>
              <a:srgbClr val="C00000"/>
            </a:solidFill>
          </a:endParaRPr>
        </a:p>
      </dgm:t>
    </dgm:pt>
    <dgm:pt modelId="{CC5934C9-6B8B-4E94-8FA9-F7CE9015D2F6}" type="parTrans" cxnId="{C36479E5-D0B3-463E-B897-821F64AE4F86}">
      <dgm:prSet/>
      <dgm:spPr/>
      <dgm:t>
        <a:bodyPr/>
        <a:lstStyle/>
        <a:p>
          <a:endParaRPr lang="en-US"/>
        </a:p>
      </dgm:t>
    </dgm:pt>
    <dgm:pt modelId="{D3853732-0B0D-4ABE-88A9-A14C484AD51E}" type="sibTrans" cxnId="{C36479E5-D0B3-463E-B897-821F64AE4F86}">
      <dgm:prSet phldrT="02"/>
      <dgm:spPr/>
      <dgm:t>
        <a:bodyPr/>
        <a:lstStyle/>
        <a:p>
          <a:endParaRPr lang="en-US" dirty="0"/>
        </a:p>
      </dgm:t>
    </dgm:pt>
    <dgm:pt modelId="{5556DC71-CC3F-430E-943C-B14F0317B5B1}">
      <dgm:prSet/>
      <dgm:spPr/>
      <dgm:t>
        <a:bodyPr/>
        <a:lstStyle/>
        <a:p>
          <a:r>
            <a:rPr lang="hu-HU" b="1" dirty="0">
              <a:solidFill>
                <a:srgbClr val="C00000"/>
              </a:solidFill>
            </a:rPr>
            <a:t>JOGORVOSLAT kérhető </a:t>
          </a:r>
          <a:r>
            <a:rPr lang="hu-HU" b="1" dirty="0"/>
            <a:t>a betekintés napja utáni napon </a:t>
          </a:r>
          <a:endParaRPr lang="en-US" b="0" dirty="0"/>
        </a:p>
      </dgm:t>
    </dgm:pt>
    <dgm:pt modelId="{43977D57-96EA-427A-A7BB-FF3886791090}" type="parTrans" cxnId="{9D5B7345-2B54-42E9-A239-E89FC692337E}">
      <dgm:prSet/>
      <dgm:spPr/>
      <dgm:t>
        <a:bodyPr/>
        <a:lstStyle/>
        <a:p>
          <a:endParaRPr lang="en-US"/>
        </a:p>
      </dgm:t>
    </dgm:pt>
    <dgm:pt modelId="{0F5E65BA-F4EE-4FAA-9759-B4DC7AA4886D}" type="sibTrans" cxnId="{9D5B7345-2B54-42E9-A239-E89FC692337E}">
      <dgm:prSet phldrT="03"/>
      <dgm:spPr/>
      <dgm:t>
        <a:bodyPr/>
        <a:lstStyle/>
        <a:p>
          <a:endParaRPr lang="en-US" dirty="0"/>
        </a:p>
      </dgm:t>
    </dgm:pt>
    <dgm:pt modelId="{0F31E005-1F79-4DE6-83AF-B9FE955B1170}">
      <dgm:prSet custT="1"/>
      <dgm:spPr/>
      <dgm:t>
        <a:bodyPr/>
        <a:lstStyle/>
        <a:p>
          <a:r>
            <a:rPr lang="hu-HU" sz="2000" b="1" dirty="0">
              <a:solidFill>
                <a:srgbClr val="FF0000"/>
              </a:solidFill>
              <a:sym typeface="Wingdings" panose="05000000000000000000" pitchFamily="2" charset="2"/>
            </a:rPr>
            <a:t>Jogorvoslat menete</a:t>
          </a:r>
          <a:r>
            <a:rPr lang="hu-HU" sz="2800" b="1" dirty="0">
              <a:solidFill>
                <a:srgbClr val="FF0000"/>
              </a:solidFill>
              <a:sym typeface="Wingdings" panose="05000000000000000000" pitchFamily="2" charset="2"/>
            </a:rPr>
            <a:t>:  </a:t>
          </a:r>
          <a:r>
            <a:rPr lang="hu-HU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A megtekintés   </a:t>
          </a:r>
          <a:r>
            <a:rPr lang="hu-H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 </a:t>
          </a:r>
          <a:r>
            <a:rPr lang="hu-H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észrevételezés</a:t>
          </a:r>
          <a:r>
            <a:rPr lang="hu-H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  C fellebbezés     </a:t>
          </a:r>
          <a:endParaRPr lang="hu-HU" sz="1400" dirty="0">
            <a:latin typeface="Times New Roman" panose="02020603050405020304" pitchFamily="18" charset="0"/>
            <a:cs typeface="Times New Roman" panose="02020603050405020304" pitchFamily="18" charset="0"/>
            <a:sym typeface="Wingdings" panose="05000000000000000000" pitchFamily="2" charset="2"/>
          </a:endParaRPr>
        </a:p>
      </dgm:t>
    </dgm:pt>
    <dgm:pt modelId="{2A280812-900D-4A6C-8D01-9793BDC152B4}" type="parTrans" cxnId="{19B2EF5A-0C60-4155-9DDA-16386D2DA184}">
      <dgm:prSet/>
      <dgm:spPr/>
      <dgm:t>
        <a:bodyPr/>
        <a:lstStyle/>
        <a:p>
          <a:endParaRPr lang="hu-HU"/>
        </a:p>
      </dgm:t>
    </dgm:pt>
    <dgm:pt modelId="{D1E40DAC-51C0-4AF7-BE07-D782E579D1DC}" type="sibTrans" cxnId="{19B2EF5A-0C60-4155-9DDA-16386D2DA184}">
      <dgm:prSet/>
      <dgm:spPr/>
      <dgm:t>
        <a:bodyPr/>
        <a:lstStyle/>
        <a:p>
          <a:endParaRPr lang="hu-HU"/>
        </a:p>
      </dgm:t>
    </dgm:pt>
    <dgm:pt modelId="{C1AC08AD-9229-4BBE-AC42-2191CB02D148}" type="pres">
      <dgm:prSet presAssocID="{5834F1C9-6E24-47FD-B3D0-B57BBD56A5D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ECC2BE8F-D940-4C29-85D2-BC06B5220F4F}" type="pres">
      <dgm:prSet presAssocID="{5834F1C9-6E24-47FD-B3D0-B57BBD56A5D7}" presName="dummyMaxCanvas" presStyleCnt="0">
        <dgm:presLayoutVars/>
      </dgm:prSet>
      <dgm:spPr/>
    </dgm:pt>
    <dgm:pt modelId="{31585752-4481-42EF-8950-4BED4C2DE21A}" type="pres">
      <dgm:prSet presAssocID="{5834F1C9-6E24-47FD-B3D0-B57BBD56A5D7}" presName="FourNodes_1" presStyleLbl="node1" presStyleIdx="0" presStyleCnt="4" custScaleY="13433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0A35BCB-C80A-4F8D-90D9-516FF2795CC9}" type="pres">
      <dgm:prSet presAssocID="{5834F1C9-6E24-47FD-B3D0-B57BBD56A5D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58EA53C-04FB-4335-A4E2-B150D8A870C2}" type="pres">
      <dgm:prSet presAssocID="{5834F1C9-6E24-47FD-B3D0-B57BBD56A5D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30393F0-1E04-4F0E-AC4D-BDFA9489549F}" type="pres">
      <dgm:prSet presAssocID="{5834F1C9-6E24-47FD-B3D0-B57BBD56A5D7}" presName="FourNodes_4" presStyleLbl="node1" presStyleIdx="3" presStyleCnt="4" custScaleX="12500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B038F14-D00E-4EAD-ACE0-3FBAC3CFDC39}" type="pres">
      <dgm:prSet presAssocID="{5834F1C9-6E24-47FD-B3D0-B57BBD56A5D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B210694-105D-4A57-8341-7DAD4E4C0DD5}" type="pres">
      <dgm:prSet presAssocID="{5834F1C9-6E24-47FD-B3D0-B57BBD56A5D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1C22F84-0DC7-4807-9691-7F1F210C515D}" type="pres">
      <dgm:prSet presAssocID="{5834F1C9-6E24-47FD-B3D0-B57BBD56A5D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F60EC5C-D145-43CD-B933-975128E5B981}" type="pres">
      <dgm:prSet presAssocID="{5834F1C9-6E24-47FD-B3D0-B57BBD56A5D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A90DD0E-90BA-4994-820D-A5476A27CA6B}" type="pres">
      <dgm:prSet presAssocID="{5834F1C9-6E24-47FD-B3D0-B57BBD56A5D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77AD9D5-EBB8-43FD-8D3A-A1EF8C1E2B18}" type="pres">
      <dgm:prSet presAssocID="{5834F1C9-6E24-47FD-B3D0-B57BBD56A5D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947B9D6-28C2-489C-AAD4-C9D0F58982CE}" type="pres">
      <dgm:prSet presAssocID="{5834F1C9-6E24-47FD-B3D0-B57BBD56A5D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FB81383-62A8-45A4-BCED-7D05E3216880}" type="presOf" srcId="{D3853732-0B0D-4ABE-88A9-A14C484AD51E}" destId="{DB210694-105D-4A57-8341-7DAD4E4C0DD5}" srcOrd="0" destOrd="0" presId="urn:microsoft.com/office/officeart/2005/8/layout/vProcess5"/>
    <dgm:cxn modelId="{72B22201-358F-492D-B153-A59A923A7FE4}" type="presOf" srcId="{5556DC71-CC3F-430E-943C-B14F0317B5B1}" destId="{758EA53C-04FB-4335-A4E2-B150D8A870C2}" srcOrd="0" destOrd="0" presId="urn:microsoft.com/office/officeart/2005/8/layout/vProcess5"/>
    <dgm:cxn modelId="{01CA57D9-7E16-43D6-AA7B-362892F6A804}" type="presOf" srcId="{89B2E11E-AB62-4F15-8CCB-1A9982E50F56}" destId="{9A90DD0E-90BA-4994-820D-A5476A27CA6B}" srcOrd="1" destOrd="0" presId="urn:microsoft.com/office/officeart/2005/8/layout/vProcess5"/>
    <dgm:cxn modelId="{19B2EF5A-0C60-4155-9DDA-16386D2DA184}" srcId="{5834F1C9-6E24-47FD-B3D0-B57BBD56A5D7}" destId="{0F31E005-1F79-4DE6-83AF-B9FE955B1170}" srcOrd="3" destOrd="0" parTransId="{2A280812-900D-4A6C-8D01-9793BDC152B4}" sibTransId="{D1E40DAC-51C0-4AF7-BE07-D782E579D1DC}"/>
    <dgm:cxn modelId="{C7E70120-8D90-4FDE-B3D1-062838B7A0A7}" type="presOf" srcId="{0F5E65BA-F4EE-4FAA-9759-B4DC7AA4886D}" destId="{21C22F84-0DC7-4807-9691-7F1F210C515D}" srcOrd="0" destOrd="0" presId="urn:microsoft.com/office/officeart/2005/8/layout/vProcess5"/>
    <dgm:cxn modelId="{9D5B7345-2B54-42E9-A239-E89FC692337E}" srcId="{5834F1C9-6E24-47FD-B3D0-B57BBD56A5D7}" destId="{5556DC71-CC3F-430E-943C-B14F0317B5B1}" srcOrd="2" destOrd="0" parTransId="{43977D57-96EA-427A-A7BB-FF3886791090}" sibTransId="{0F5E65BA-F4EE-4FAA-9759-B4DC7AA4886D}"/>
    <dgm:cxn modelId="{E4E36349-A3E8-4021-8210-27B9F747FD93}" type="presOf" srcId="{0F31E005-1F79-4DE6-83AF-B9FE955B1170}" destId="{F947B9D6-28C2-489C-AAD4-C9D0F58982CE}" srcOrd="1" destOrd="0" presId="urn:microsoft.com/office/officeart/2005/8/layout/vProcess5"/>
    <dgm:cxn modelId="{F05DE122-F470-4E8A-8790-4EF82FEA0F39}" type="presOf" srcId="{1FC97489-28D8-499E-8FDB-E257E777F98A}" destId="{5F60EC5C-D145-43CD-B933-975128E5B981}" srcOrd="1" destOrd="0" presId="urn:microsoft.com/office/officeart/2005/8/layout/vProcess5"/>
    <dgm:cxn modelId="{C36479E5-D0B3-463E-B897-821F64AE4F86}" srcId="{5834F1C9-6E24-47FD-B3D0-B57BBD56A5D7}" destId="{89B2E11E-AB62-4F15-8CCB-1A9982E50F56}" srcOrd="1" destOrd="0" parTransId="{CC5934C9-6B8B-4E94-8FA9-F7CE9015D2F6}" sibTransId="{D3853732-0B0D-4ABE-88A9-A14C484AD51E}"/>
    <dgm:cxn modelId="{11C55945-F255-4F6D-B204-C2041B2E876F}" type="presOf" srcId="{840B98F2-8045-4D3B-A875-3DE331C785C8}" destId="{CB038F14-D00E-4EAD-ACE0-3FBAC3CFDC39}" srcOrd="0" destOrd="0" presId="urn:microsoft.com/office/officeart/2005/8/layout/vProcess5"/>
    <dgm:cxn modelId="{1C7D2BCC-69AC-49D3-A1A0-E2D1BCBE0C94}" srcId="{5834F1C9-6E24-47FD-B3D0-B57BBD56A5D7}" destId="{1FC97489-28D8-499E-8FDB-E257E777F98A}" srcOrd="0" destOrd="0" parTransId="{8096AB6C-0A79-468F-A9A3-DD89A39CBDC8}" sibTransId="{840B98F2-8045-4D3B-A875-3DE331C785C8}"/>
    <dgm:cxn modelId="{ED034416-92E6-4358-8F00-A1E534D9EDC8}" type="presOf" srcId="{5556DC71-CC3F-430E-943C-B14F0317B5B1}" destId="{177AD9D5-EBB8-43FD-8D3A-A1EF8C1E2B18}" srcOrd="1" destOrd="0" presId="urn:microsoft.com/office/officeart/2005/8/layout/vProcess5"/>
    <dgm:cxn modelId="{82D86099-D6A5-4C6A-9D64-56E416B76AC4}" type="presOf" srcId="{1FC97489-28D8-499E-8FDB-E257E777F98A}" destId="{31585752-4481-42EF-8950-4BED4C2DE21A}" srcOrd="0" destOrd="0" presId="urn:microsoft.com/office/officeart/2005/8/layout/vProcess5"/>
    <dgm:cxn modelId="{9547029F-CC86-436E-960D-8AA8ED2476A4}" type="presOf" srcId="{5834F1C9-6E24-47FD-B3D0-B57BBD56A5D7}" destId="{C1AC08AD-9229-4BBE-AC42-2191CB02D148}" srcOrd="0" destOrd="0" presId="urn:microsoft.com/office/officeart/2005/8/layout/vProcess5"/>
    <dgm:cxn modelId="{8C2DD5CC-565E-4FCA-BF6F-59C7613166BB}" type="presOf" srcId="{89B2E11E-AB62-4F15-8CCB-1A9982E50F56}" destId="{B0A35BCB-C80A-4F8D-90D9-516FF2795CC9}" srcOrd="0" destOrd="0" presId="urn:microsoft.com/office/officeart/2005/8/layout/vProcess5"/>
    <dgm:cxn modelId="{A7E6DB89-0CC3-47C5-A32E-1243DB2BDD44}" type="presOf" srcId="{0F31E005-1F79-4DE6-83AF-B9FE955B1170}" destId="{730393F0-1E04-4F0E-AC4D-BDFA9489549F}" srcOrd="0" destOrd="0" presId="urn:microsoft.com/office/officeart/2005/8/layout/vProcess5"/>
    <dgm:cxn modelId="{4AABB75A-AAA0-41FB-B99A-4E3BCCC4A12B}" type="presParOf" srcId="{C1AC08AD-9229-4BBE-AC42-2191CB02D148}" destId="{ECC2BE8F-D940-4C29-85D2-BC06B5220F4F}" srcOrd="0" destOrd="0" presId="urn:microsoft.com/office/officeart/2005/8/layout/vProcess5"/>
    <dgm:cxn modelId="{8E4B596F-B390-446D-AE08-DAC6B676490E}" type="presParOf" srcId="{C1AC08AD-9229-4BBE-AC42-2191CB02D148}" destId="{31585752-4481-42EF-8950-4BED4C2DE21A}" srcOrd="1" destOrd="0" presId="urn:microsoft.com/office/officeart/2005/8/layout/vProcess5"/>
    <dgm:cxn modelId="{ED1740D2-BD76-4828-831E-25631AF11A3F}" type="presParOf" srcId="{C1AC08AD-9229-4BBE-AC42-2191CB02D148}" destId="{B0A35BCB-C80A-4F8D-90D9-516FF2795CC9}" srcOrd="2" destOrd="0" presId="urn:microsoft.com/office/officeart/2005/8/layout/vProcess5"/>
    <dgm:cxn modelId="{63BBFECA-F6CB-4F40-970A-A0E8F3F2792D}" type="presParOf" srcId="{C1AC08AD-9229-4BBE-AC42-2191CB02D148}" destId="{758EA53C-04FB-4335-A4E2-B150D8A870C2}" srcOrd="3" destOrd="0" presId="urn:microsoft.com/office/officeart/2005/8/layout/vProcess5"/>
    <dgm:cxn modelId="{D3952BB6-C729-459B-9410-0B94586CE41E}" type="presParOf" srcId="{C1AC08AD-9229-4BBE-AC42-2191CB02D148}" destId="{730393F0-1E04-4F0E-AC4D-BDFA9489549F}" srcOrd="4" destOrd="0" presId="urn:microsoft.com/office/officeart/2005/8/layout/vProcess5"/>
    <dgm:cxn modelId="{932B147F-0C11-423D-85C5-E74A547A7356}" type="presParOf" srcId="{C1AC08AD-9229-4BBE-AC42-2191CB02D148}" destId="{CB038F14-D00E-4EAD-ACE0-3FBAC3CFDC39}" srcOrd="5" destOrd="0" presId="urn:microsoft.com/office/officeart/2005/8/layout/vProcess5"/>
    <dgm:cxn modelId="{65B548AA-923D-43DD-A025-FF5250AD288B}" type="presParOf" srcId="{C1AC08AD-9229-4BBE-AC42-2191CB02D148}" destId="{DB210694-105D-4A57-8341-7DAD4E4C0DD5}" srcOrd="6" destOrd="0" presId="urn:microsoft.com/office/officeart/2005/8/layout/vProcess5"/>
    <dgm:cxn modelId="{9DAD35F0-F66B-44BD-AE4D-1FC7189D5996}" type="presParOf" srcId="{C1AC08AD-9229-4BBE-AC42-2191CB02D148}" destId="{21C22F84-0DC7-4807-9691-7F1F210C515D}" srcOrd="7" destOrd="0" presId="urn:microsoft.com/office/officeart/2005/8/layout/vProcess5"/>
    <dgm:cxn modelId="{5C2AF8A6-242F-4F56-8D83-BE5B072EF88F}" type="presParOf" srcId="{C1AC08AD-9229-4BBE-AC42-2191CB02D148}" destId="{5F60EC5C-D145-43CD-B933-975128E5B981}" srcOrd="8" destOrd="0" presId="urn:microsoft.com/office/officeart/2005/8/layout/vProcess5"/>
    <dgm:cxn modelId="{C04C3A11-3EC5-418D-93B2-222509440964}" type="presParOf" srcId="{C1AC08AD-9229-4BBE-AC42-2191CB02D148}" destId="{9A90DD0E-90BA-4994-820D-A5476A27CA6B}" srcOrd="9" destOrd="0" presId="urn:microsoft.com/office/officeart/2005/8/layout/vProcess5"/>
    <dgm:cxn modelId="{6B77FDE3-FB5E-4284-8B50-D4001043C7F1}" type="presParOf" srcId="{C1AC08AD-9229-4BBE-AC42-2191CB02D148}" destId="{177AD9D5-EBB8-43FD-8D3A-A1EF8C1E2B18}" srcOrd="10" destOrd="0" presId="urn:microsoft.com/office/officeart/2005/8/layout/vProcess5"/>
    <dgm:cxn modelId="{65085E1A-065C-40F9-B262-57735AB8990F}" type="presParOf" srcId="{C1AC08AD-9229-4BBE-AC42-2191CB02D148}" destId="{F947B9D6-28C2-489C-AAD4-C9D0F58982C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A21524-1932-41D7-98CE-043A3AFF5E08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AD29806-F7F6-42C5-83EA-A67329DB2B50}">
      <dgm:prSet custT="1"/>
      <dgm:spPr/>
      <dgm:t>
        <a:bodyPr/>
        <a:lstStyle/>
        <a:p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A </a:t>
          </a:r>
          <a:r>
            <a:rPr lang="hu-HU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határidők</a:t>
          </a:r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 pontos betartása.</a:t>
          </a:r>
          <a:endParaRPr lang="en-US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2C22F1-FD13-4584-B60C-7A06FCE6FD9C}" type="parTrans" cxnId="{198A9AF1-EBAD-49FC-95F5-7F917FAFA8FC}">
      <dgm:prSet/>
      <dgm:spPr/>
      <dgm:t>
        <a:bodyPr/>
        <a:lstStyle/>
        <a:p>
          <a:endParaRPr lang="en-US"/>
        </a:p>
      </dgm:t>
    </dgm:pt>
    <dgm:pt modelId="{2E60131F-629B-4386-AB52-772C337E41EF}" type="sibTrans" cxnId="{198A9AF1-EBAD-49FC-95F5-7F917FAFA8FC}">
      <dgm:prSet/>
      <dgm:spPr/>
      <dgm:t>
        <a:bodyPr/>
        <a:lstStyle/>
        <a:p>
          <a:endParaRPr lang="en-US"/>
        </a:p>
      </dgm:t>
    </dgm:pt>
    <dgm:pt modelId="{89473702-EC8B-4A1E-B6F4-2E64824A3EAD}">
      <dgm:prSet custT="1"/>
      <dgm:spPr/>
      <dgm:t>
        <a:bodyPr/>
        <a:lstStyle/>
        <a:p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Az </a:t>
          </a:r>
          <a:r>
            <a:rPr lang="hu-HU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adatok</a:t>
          </a:r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 pontos kitöltése</a:t>
          </a:r>
          <a:r>
            <a:rPr lang="hu-HU" sz="3000" dirty="0"/>
            <a:t>.</a:t>
          </a:r>
          <a:endParaRPr lang="en-US" sz="3000" dirty="0"/>
        </a:p>
      </dgm:t>
    </dgm:pt>
    <dgm:pt modelId="{FD9A16EB-C187-4904-B70F-06B8EB07D67D}" type="parTrans" cxnId="{FFAEB989-355A-4E33-BFA2-4EE803400748}">
      <dgm:prSet/>
      <dgm:spPr/>
      <dgm:t>
        <a:bodyPr/>
        <a:lstStyle/>
        <a:p>
          <a:endParaRPr lang="en-US"/>
        </a:p>
      </dgm:t>
    </dgm:pt>
    <dgm:pt modelId="{7B1B8A6B-6D31-493C-9567-FABC44F4EFBA}" type="sibTrans" cxnId="{FFAEB989-355A-4E33-BFA2-4EE803400748}">
      <dgm:prSet/>
      <dgm:spPr/>
      <dgm:t>
        <a:bodyPr/>
        <a:lstStyle/>
        <a:p>
          <a:endParaRPr lang="en-US"/>
        </a:p>
      </dgm:t>
    </dgm:pt>
    <dgm:pt modelId="{FC804FDC-2E16-48DF-B37F-F7135CB2D32B}">
      <dgm:prSet custT="1"/>
      <dgm:spPr/>
      <dgm:t>
        <a:bodyPr/>
        <a:lstStyle/>
        <a:p>
          <a:r>
            <a:rPr lang="hu-H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 véglegesített felvételi jelentkezési lapot </a:t>
          </a:r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mindkét  szülőnek alá kell írnia </a:t>
          </a:r>
          <a:r>
            <a:rPr lang="hu-H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– a gyerekekkel történő aláíratást megszervezzük.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040F63-4F0F-4950-AE72-7DD1F7AB62D2}" type="parTrans" cxnId="{AB6DDDBF-C034-4734-8514-75E9C6212716}">
      <dgm:prSet/>
      <dgm:spPr/>
      <dgm:t>
        <a:bodyPr/>
        <a:lstStyle/>
        <a:p>
          <a:endParaRPr lang="en-US"/>
        </a:p>
      </dgm:t>
    </dgm:pt>
    <dgm:pt modelId="{9902758F-9227-46BC-94FF-A7150C44D380}" type="sibTrans" cxnId="{AB6DDDBF-C034-4734-8514-75E9C6212716}">
      <dgm:prSet/>
      <dgm:spPr/>
      <dgm:t>
        <a:bodyPr/>
        <a:lstStyle/>
        <a:p>
          <a:endParaRPr lang="en-US"/>
        </a:p>
      </dgm:t>
    </dgm:pt>
    <dgm:pt modelId="{EDC1CE7B-D622-4E7D-AD45-BAF5CE29E375}">
      <dgm:prSet custT="1"/>
      <dgm:spPr/>
      <dgm:t>
        <a:bodyPr/>
        <a:lstStyle/>
        <a:p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Egyéni problémákkal forduljanak az </a:t>
          </a:r>
          <a:r>
            <a:rPr lang="hu-HU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osztályfőnökökhöz</a:t>
          </a:r>
          <a:r>
            <a:rPr lang="hu-H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en-US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0A8B2C-BD90-4C12-A9E4-7411BFA3F30E}" type="parTrans" cxnId="{8B2B1E56-A165-48BE-93F5-B93A880989B4}">
      <dgm:prSet/>
      <dgm:spPr/>
      <dgm:t>
        <a:bodyPr/>
        <a:lstStyle/>
        <a:p>
          <a:endParaRPr lang="en-US"/>
        </a:p>
      </dgm:t>
    </dgm:pt>
    <dgm:pt modelId="{366A0BE8-04B5-45BE-ABDD-9F2F01061EF2}" type="sibTrans" cxnId="{8B2B1E56-A165-48BE-93F5-B93A880989B4}">
      <dgm:prSet/>
      <dgm:spPr/>
      <dgm:t>
        <a:bodyPr/>
        <a:lstStyle/>
        <a:p>
          <a:endParaRPr lang="en-US"/>
        </a:p>
      </dgm:t>
    </dgm:pt>
    <dgm:pt modelId="{9750FE85-0104-496E-999C-0E77D781E3AF}" type="pres">
      <dgm:prSet presAssocID="{67A21524-1932-41D7-98CE-043A3AFF5E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D915433A-A50C-4EDF-A479-BFF71A5B2905}" type="pres">
      <dgm:prSet presAssocID="{FAD29806-F7F6-42C5-83EA-A67329DB2B5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8BC38B0-2A0D-45C0-A605-C6FB1401928D}" type="pres">
      <dgm:prSet presAssocID="{2E60131F-629B-4386-AB52-772C337E41EF}" presName="spacer" presStyleCnt="0"/>
      <dgm:spPr/>
    </dgm:pt>
    <dgm:pt modelId="{67AF9175-2C1C-4F3A-9C1D-26C688C983F4}" type="pres">
      <dgm:prSet presAssocID="{89473702-EC8B-4A1E-B6F4-2E64824A3EA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F3536DD-44BC-48C4-B9BF-E1EC9E7ECF98}" type="pres">
      <dgm:prSet presAssocID="{7B1B8A6B-6D31-493C-9567-FABC44F4EFBA}" presName="spacer" presStyleCnt="0"/>
      <dgm:spPr/>
    </dgm:pt>
    <dgm:pt modelId="{02AEC4FB-F42E-431D-AF00-7778F8F05AAC}" type="pres">
      <dgm:prSet presAssocID="{FC804FDC-2E16-48DF-B37F-F7135CB2D3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B424D24-1B7D-4907-9131-B2C01D961610}" type="pres">
      <dgm:prSet presAssocID="{9902758F-9227-46BC-94FF-A7150C44D380}" presName="spacer" presStyleCnt="0"/>
      <dgm:spPr/>
    </dgm:pt>
    <dgm:pt modelId="{73AC1060-9ABB-4139-A739-E5FF051C61A7}" type="pres">
      <dgm:prSet presAssocID="{EDC1CE7B-D622-4E7D-AD45-BAF5CE29E37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662BB5C4-6977-486A-BBFB-294B5A8A59ED}" type="presOf" srcId="{EDC1CE7B-D622-4E7D-AD45-BAF5CE29E375}" destId="{73AC1060-9ABB-4139-A739-E5FF051C61A7}" srcOrd="0" destOrd="0" presId="urn:microsoft.com/office/officeart/2005/8/layout/vList2"/>
    <dgm:cxn modelId="{DFD3D558-036A-440F-AA4B-38187247F1C2}" type="presOf" srcId="{89473702-EC8B-4A1E-B6F4-2E64824A3EAD}" destId="{67AF9175-2C1C-4F3A-9C1D-26C688C983F4}" srcOrd="0" destOrd="0" presId="urn:microsoft.com/office/officeart/2005/8/layout/vList2"/>
    <dgm:cxn modelId="{31FD7FCE-DB02-4DCA-ABAF-044CB0EE8E20}" type="presOf" srcId="{FC804FDC-2E16-48DF-B37F-F7135CB2D32B}" destId="{02AEC4FB-F42E-431D-AF00-7778F8F05AAC}" srcOrd="0" destOrd="0" presId="urn:microsoft.com/office/officeart/2005/8/layout/vList2"/>
    <dgm:cxn modelId="{FFAEB989-355A-4E33-BFA2-4EE803400748}" srcId="{67A21524-1932-41D7-98CE-043A3AFF5E08}" destId="{89473702-EC8B-4A1E-B6F4-2E64824A3EAD}" srcOrd="1" destOrd="0" parTransId="{FD9A16EB-C187-4904-B70F-06B8EB07D67D}" sibTransId="{7B1B8A6B-6D31-493C-9567-FABC44F4EFBA}"/>
    <dgm:cxn modelId="{AB6DDDBF-C034-4734-8514-75E9C6212716}" srcId="{67A21524-1932-41D7-98CE-043A3AFF5E08}" destId="{FC804FDC-2E16-48DF-B37F-F7135CB2D32B}" srcOrd="2" destOrd="0" parTransId="{DC040F63-4F0F-4950-AE72-7DD1F7AB62D2}" sibTransId="{9902758F-9227-46BC-94FF-A7150C44D380}"/>
    <dgm:cxn modelId="{A2DDF7C6-0316-459D-89E2-F9E93DBB5925}" type="presOf" srcId="{FAD29806-F7F6-42C5-83EA-A67329DB2B50}" destId="{D915433A-A50C-4EDF-A479-BFF71A5B2905}" srcOrd="0" destOrd="0" presId="urn:microsoft.com/office/officeart/2005/8/layout/vList2"/>
    <dgm:cxn modelId="{198A9AF1-EBAD-49FC-95F5-7F917FAFA8FC}" srcId="{67A21524-1932-41D7-98CE-043A3AFF5E08}" destId="{FAD29806-F7F6-42C5-83EA-A67329DB2B50}" srcOrd="0" destOrd="0" parTransId="{3E2C22F1-FD13-4584-B60C-7A06FCE6FD9C}" sibTransId="{2E60131F-629B-4386-AB52-772C337E41EF}"/>
    <dgm:cxn modelId="{8B2B1E56-A165-48BE-93F5-B93A880989B4}" srcId="{67A21524-1932-41D7-98CE-043A3AFF5E08}" destId="{EDC1CE7B-D622-4E7D-AD45-BAF5CE29E375}" srcOrd="3" destOrd="0" parTransId="{420A8B2C-BD90-4C12-A9E4-7411BFA3F30E}" sibTransId="{366A0BE8-04B5-45BE-ABDD-9F2F01061EF2}"/>
    <dgm:cxn modelId="{186FE41A-9374-4DC1-9B86-40405EBEAD59}" type="presOf" srcId="{67A21524-1932-41D7-98CE-043A3AFF5E08}" destId="{9750FE85-0104-496E-999C-0E77D781E3AF}" srcOrd="0" destOrd="0" presId="urn:microsoft.com/office/officeart/2005/8/layout/vList2"/>
    <dgm:cxn modelId="{235D00D8-A29F-46CE-A92C-B54DB36838E4}" type="presParOf" srcId="{9750FE85-0104-496E-999C-0E77D781E3AF}" destId="{D915433A-A50C-4EDF-A479-BFF71A5B2905}" srcOrd="0" destOrd="0" presId="urn:microsoft.com/office/officeart/2005/8/layout/vList2"/>
    <dgm:cxn modelId="{1BF462F2-4A6D-4506-9ECE-BD2088E21407}" type="presParOf" srcId="{9750FE85-0104-496E-999C-0E77D781E3AF}" destId="{F8BC38B0-2A0D-45C0-A605-C6FB1401928D}" srcOrd="1" destOrd="0" presId="urn:microsoft.com/office/officeart/2005/8/layout/vList2"/>
    <dgm:cxn modelId="{5C61CDDF-2DFD-4C72-8A28-D4F7DB2251E0}" type="presParOf" srcId="{9750FE85-0104-496E-999C-0E77D781E3AF}" destId="{67AF9175-2C1C-4F3A-9C1D-26C688C983F4}" srcOrd="2" destOrd="0" presId="urn:microsoft.com/office/officeart/2005/8/layout/vList2"/>
    <dgm:cxn modelId="{F6EF4C76-9D7C-4884-94ED-0EBAA77FBDB7}" type="presParOf" srcId="{9750FE85-0104-496E-999C-0E77D781E3AF}" destId="{7F3536DD-44BC-48C4-B9BF-E1EC9E7ECF98}" srcOrd="3" destOrd="0" presId="urn:microsoft.com/office/officeart/2005/8/layout/vList2"/>
    <dgm:cxn modelId="{1E04E297-43D9-4B5F-911E-1D7C7091AA8A}" type="presParOf" srcId="{9750FE85-0104-496E-999C-0E77D781E3AF}" destId="{02AEC4FB-F42E-431D-AF00-7778F8F05AAC}" srcOrd="4" destOrd="0" presId="urn:microsoft.com/office/officeart/2005/8/layout/vList2"/>
    <dgm:cxn modelId="{BD71B953-D080-4F00-BC66-FD789EFE3007}" type="presParOf" srcId="{9750FE85-0104-496E-999C-0E77D781E3AF}" destId="{AB424D24-1B7D-4907-9131-B2C01D961610}" srcOrd="5" destOrd="0" presId="urn:microsoft.com/office/officeart/2005/8/layout/vList2"/>
    <dgm:cxn modelId="{85EEA047-DB5D-4B7B-9F04-0CD381EFCFEB}" type="presParOf" srcId="{9750FE85-0104-496E-999C-0E77D781E3AF}" destId="{73AC1060-9ABB-4139-A739-E5FF051C61A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85752-4481-42EF-8950-4BED4C2DE21A}">
      <dsp:nvSpPr>
        <dsp:cNvPr id="0" name=""/>
        <dsp:cNvSpPr/>
      </dsp:nvSpPr>
      <dsp:spPr>
        <a:xfrm>
          <a:off x="-421246" y="-77808"/>
          <a:ext cx="6739948" cy="12176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>
              <a:solidFill>
                <a:srgbClr val="C00000"/>
              </a:solidFill>
            </a:rPr>
            <a:t>BETEKINTÉS</a:t>
          </a:r>
          <a:r>
            <a:rPr lang="hu-HU" sz="2000" kern="1200" dirty="0"/>
            <a:t>: Az írásbeli feladatlapok </a:t>
          </a:r>
          <a:r>
            <a:rPr lang="hu-HU" sz="2000" b="1" kern="1200" dirty="0"/>
            <a:t>a középiskola által megadott időpontban</a:t>
          </a:r>
          <a:r>
            <a:rPr lang="hu-HU" sz="2000" kern="1200" dirty="0"/>
            <a:t> tekinthetők meg – erről </a:t>
          </a:r>
          <a:r>
            <a:rPr lang="hu-HU" sz="2000" b="1" kern="1200" dirty="0"/>
            <a:t>külön értesítést nem küld a középiskola</a:t>
          </a:r>
          <a:endParaRPr lang="en-US" sz="2000" b="1" kern="1200" dirty="0"/>
        </a:p>
      </dsp:txBody>
      <dsp:txXfrm>
        <a:off x="-385582" y="-42144"/>
        <a:ext cx="5667036" cy="1146317"/>
      </dsp:txXfrm>
    </dsp:sp>
    <dsp:sp modelId="{B0A35BCB-C80A-4F8D-90D9-516FF2795CC9}">
      <dsp:nvSpPr>
        <dsp:cNvPr id="0" name=""/>
        <dsp:cNvSpPr/>
      </dsp:nvSpPr>
      <dsp:spPr>
        <a:xfrm>
          <a:off x="143223" y="1149022"/>
          <a:ext cx="6739948" cy="906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b="0" kern="1200" dirty="0"/>
            <a:t>Az írásbeli vizsga eredményéről </a:t>
          </a:r>
          <a:r>
            <a:rPr lang="hu-HU" sz="2100" b="1" kern="1200" dirty="0"/>
            <a:t>az</a:t>
          </a:r>
          <a:r>
            <a:rPr lang="hu-HU" sz="2100" b="0" kern="1200" dirty="0"/>
            <a:t> </a:t>
          </a:r>
          <a:r>
            <a:rPr lang="hu-HU" sz="2100" b="1" kern="1200" dirty="0">
              <a:solidFill>
                <a:srgbClr val="C00000"/>
              </a:solidFill>
            </a:rPr>
            <a:t>ÉRTÉKELŐLAPOT</a:t>
          </a:r>
          <a:r>
            <a:rPr lang="hu-HU" sz="2100" b="1" kern="1200" dirty="0"/>
            <a:t> </a:t>
          </a:r>
          <a:r>
            <a:rPr lang="hu-HU" sz="2100" b="1" kern="1200" dirty="0">
              <a:solidFill>
                <a:srgbClr val="C00000"/>
              </a:solidFill>
            </a:rPr>
            <a:t>a középiskolában át kell venni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169771" y="1175570"/>
        <a:ext cx="5533214" cy="853315"/>
      </dsp:txXfrm>
    </dsp:sp>
    <dsp:sp modelId="{758EA53C-04FB-4335-A4E2-B150D8A870C2}">
      <dsp:nvSpPr>
        <dsp:cNvPr id="0" name=""/>
        <dsp:cNvSpPr/>
      </dsp:nvSpPr>
      <dsp:spPr>
        <a:xfrm>
          <a:off x="699269" y="2220235"/>
          <a:ext cx="6739948" cy="906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100" b="1" kern="1200" dirty="0">
              <a:solidFill>
                <a:srgbClr val="C00000"/>
              </a:solidFill>
            </a:rPr>
            <a:t>JOGORVOSLAT kérhető </a:t>
          </a:r>
          <a:r>
            <a:rPr lang="hu-HU" sz="2100" b="1" kern="1200" dirty="0"/>
            <a:t>a betekintés napja utáni napon </a:t>
          </a:r>
          <a:endParaRPr lang="en-US" sz="2100" b="0" kern="1200" dirty="0"/>
        </a:p>
      </dsp:txBody>
      <dsp:txXfrm>
        <a:off x="725817" y="2246783"/>
        <a:ext cx="5541639" cy="853315"/>
      </dsp:txXfrm>
    </dsp:sp>
    <dsp:sp modelId="{730393F0-1E04-4F0E-AC4D-BDFA9489549F}">
      <dsp:nvSpPr>
        <dsp:cNvPr id="0" name=""/>
        <dsp:cNvSpPr/>
      </dsp:nvSpPr>
      <dsp:spPr>
        <a:xfrm>
          <a:off x="421246" y="3291449"/>
          <a:ext cx="8424936" cy="906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b="1" kern="1200" dirty="0">
              <a:solidFill>
                <a:srgbClr val="FF0000"/>
              </a:solidFill>
              <a:sym typeface="Wingdings" panose="05000000000000000000" pitchFamily="2" charset="2"/>
            </a:rPr>
            <a:t>Jogorvoslat menete</a:t>
          </a:r>
          <a:r>
            <a:rPr lang="hu-HU" sz="2800" b="1" kern="1200" dirty="0">
              <a:solidFill>
                <a:srgbClr val="FF0000"/>
              </a:solidFill>
              <a:sym typeface="Wingdings" panose="05000000000000000000" pitchFamily="2" charset="2"/>
            </a:rPr>
            <a:t>:  </a:t>
          </a: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A megtekintés   </a:t>
          </a:r>
          <a:r>
            <a:rPr lang="hu-H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 </a:t>
          </a:r>
          <a:r>
            <a:rPr lang="hu-H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észrevételezés</a:t>
          </a:r>
          <a:r>
            <a:rPr lang="hu-H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C fellebbezés     </a:t>
          </a:r>
          <a:endParaRPr lang="hu-HU" sz="1400" kern="1200" dirty="0">
            <a:latin typeface="Times New Roman" panose="02020603050405020304" pitchFamily="18" charset="0"/>
            <a:cs typeface="Times New Roman" panose="02020603050405020304" pitchFamily="18" charset="0"/>
            <a:sym typeface="Wingdings" panose="05000000000000000000" pitchFamily="2" charset="2"/>
          </a:endParaRPr>
        </a:p>
      </dsp:txBody>
      <dsp:txXfrm>
        <a:off x="447794" y="3317997"/>
        <a:ext cx="6929792" cy="853315"/>
      </dsp:txXfrm>
    </dsp:sp>
    <dsp:sp modelId="{CB038F14-D00E-4EAD-ACE0-3FBAC3CFDC39}">
      <dsp:nvSpPr>
        <dsp:cNvPr id="0" name=""/>
        <dsp:cNvSpPr/>
      </dsp:nvSpPr>
      <dsp:spPr>
        <a:xfrm>
          <a:off x="5729534" y="772037"/>
          <a:ext cx="589167" cy="58916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862097" y="772037"/>
        <a:ext cx="324041" cy="443348"/>
      </dsp:txXfrm>
    </dsp:sp>
    <dsp:sp modelId="{DB210694-105D-4A57-8341-7DAD4E4C0DD5}">
      <dsp:nvSpPr>
        <dsp:cNvPr id="0" name=""/>
        <dsp:cNvSpPr/>
      </dsp:nvSpPr>
      <dsp:spPr>
        <a:xfrm>
          <a:off x="6294005" y="1843250"/>
          <a:ext cx="589167" cy="58916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6426568" y="1843250"/>
        <a:ext cx="324041" cy="443348"/>
      </dsp:txXfrm>
    </dsp:sp>
    <dsp:sp modelId="{21C22F84-0DC7-4807-9691-7F1F210C515D}">
      <dsp:nvSpPr>
        <dsp:cNvPr id="0" name=""/>
        <dsp:cNvSpPr/>
      </dsp:nvSpPr>
      <dsp:spPr>
        <a:xfrm>
          <a:off x="6850051" y="2914464"/>
          <a:ext cx="589167" cy="58916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6982614" y="2914464"/>
        <a:ext cx="324041" cy="443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5433A-A50C-4EDF-A479-BFF71A5B2905}">
      <dsp:nvSpPr>
        <dsp:cNvPr id="0" name=""/>
        <dsp:cNvSpPr/>
      </dsp:nvSpPr>
      <dsp:spPr>
        <a:xfrm>
          <a:off x="0" y="6960"/>
          <a:ext cx="7947472" cy="11302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</a:t>
          </a:r>
          <a:r>
            <a:rPr lang="hu-HU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határidők</a:t>
          </a: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pontos betartása.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73" y="62133"/>
        <a:ext cx="7837126" cy="1019874"/>
      </dsp:txXfrm>
    </dsp:sp>
    <dsp:sp modelId="{67AF9175-2C1C-4F3A-9C1D-26C688C983F4}">
      <dsp:nvSpPr>
        <dsp:cNvPr id="0" name=""/>
        <dsp:cNvSpPr/>
      </dsp:nvSpPr>
      <dsp:spPr>
        <a:xfrm>
          <a:off x="0" y="1269660"/>
          <a:ext cx="7947472" cy="11302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Az </a:t>
          </a:r>
          <a:r>
            <a:rPr lang="hu-HU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adatok</a:t>
          </a: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pontos kitöltése</a:t>
          </a:r>
          <a:r>
            <a:rPr lang="hu-HU" sz="3000" kern="1200" dirty="0"/>
            <a:t>.</a:t>
          </a:r>
          <a:endParaRPr lang="en-US" sz="3000" kern="1200" dirty="0"/>
        </a:p>
      </dsp:txBody>
      <dsp:txXfrm>
        <a:off x="55173" y="1324833"/>
        <a:ext cx="7837126" cy="1019874"/>
      </dsp:txXfrm>
    </dsp:sp>
    <dsp:sp modelId="{02AEC4FB-F42E-431D-AF00-7778F8F05AAC}">
      <dsp:nvSpPr>
        <dsp:cNvPr id="0" name=""/>
        <dsp:cNvSpPr/>
      </dsp:nvSpPr>
      <dsp:spPr>
        <a:xfrm>
          <a:off x="0" y="2532361"/>
          <a:ext cx="7947472" cy="11302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véglegesített felvételi jelentkezési lapot </a:t>
          </a: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mindkét  szülőnek alá kell írnia </a:t>
          </a: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– a gyerekekkel történő aláíratást megszervezzük.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73" y="2587534"/>
        <a:ext cx="7837126" cy="1019874"/>
      </dsp:txXfrm>
    </dsp:sp>
    <dsp:sp modelId="{73AC1060-9ABB-4139-A739-E5FF051C61A7}">
      <dsp:nvSpPr>
        <dsp:cNvPr id="0" name=""/>
        <dsp:cNvSpPr/>
      </dsp:nvSpPr>
      <dsp:spPr>
        <a:xfrm>
          <a:off x="0" y="3795061"/>
          <a:ext cx="7947472" cy="11302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Egyéni problémákkal forduljanak az </a:t>
          </a:r>
          <a:r>
            <a:rPr lang="hu-HU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osztályfőnökökhöz</a:t>
          </a:r>
          <a:r>
            <a:rPr lang="hu-H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73" y="3850234"/>
        <a:ext cx="7837126" cy="1019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8:40:43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2023 3 24575,'-158'-2'0,"-177"5"0,193 16 0,86-10 0,-63 3 0,15-15 0,67 1 0,0 2 0,-65 6 0,85-2 0,1 1 0,0 0 0,-29 14 0,-22 9 0,26-18 0,1 2 0,1 2 0,0 2 0,1 1 0,-68 43 0,-251 223 0,346-272 0,1 0 0,0 0 0,0 2 0,1-1 0,1 1 0,0 0 0,1 1 0,0-1 0,1 1 0,1 1 0,0-1 0,1 1 0,0 0 0,1 0 0,1 0 0,-1 28 0,3-30 0,1 0 0,0-1 0,0 1 0,2 0 0,-1-1 0,2 1 0,-1-1 0,2 0 0,0 0 0,0-1 0,1 0 0,0 1 0,1-2 0,0 1 0,1-1 0,0 0 0,1-1 0,0 0 0,0 0 0,15 10 0,2-4 0,0-1 0,1-2 0,1 0 0,-1-2 0,2-1 0,38 7 0,-19-4 0,53 21 0,-44-9 0,1-4 0,1-1 0,0-4 0,65 9 0,-96-18 0,0 0 0,46 17 0,-44-12 0,57 11 0,-4-7 0,-8-1 0,1-4 0,87 2 0,1005-14 0,-1129 4 0,0 2 0,50 11 0,-47-7 0,72 5 0,304-12 0,-189-3 0,-184-1 0,-1-2 0,1-2 0,79-23 0,-13 3 0,244-78 0,-253 71 0,27-5 0,68-24 0,-145 46 0,80-18 0,-90 27 0,-1-3 0,0-1 0,62-28 0,-32 6 0,-45 23 0,0-2 0,-1 0 0,0-1 0,-2-1 0,1-2 0,39-36 0,-46 35 0,-1-1 0,0 0 0,-2-1 0,0-1 0,-1 0 0,-2-1 0,0 0 0,-1-1 0,-1 0 0,-1 0 0,-2-1 0,5-28 0,-4 12 0,-2 0 0,-3-1 0,0 1 0,-7-58 0,4 94 0,0 0 0,0 0 0,0 0 0,0 0 0,-1 0 0,0 0 0,0 1 0,0-1 0,0 1 0,0 0 0,-1-1 0,1 1 0,-1 0 0,0 0 0,0 1 0,0-1 0,-1 0 0,1 1 0,0 0 0,-1 0 0,0 0 0,1 0 0,-1 1 0,0-1 0,0 1 0,0 0 0,0 0 0,-6 0 0,-13-2 0,0 0 0,-1 2 0,-41 2 0,46 0 0,-29 1 0,9 1 0,-1-3 0,0 0 0,1-3 0,-45-8 0,30 1 0,-104-4 0,98 11 0,-70-13 0,-89-32 0,136 29 0,-2 4 0,-147-7 0,-175 20 0,191 5 0,-1325-3-1365,1507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8:40:57.5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8:40:58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3T18:40:58.6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0DAEB-0190-46DF-83CE-C49C8EF80A77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60889-F4FA-447D-837A-949ECA646F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501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4875" algn="l"/>
                <a:tab pos="1812925" algn="l"/>
                <a:tab pos="2720975" algn="l"/>
                <a:tab pos="3627438" algn="l"/>
                <a:tab pos="4533900" algn="l"/>
                <a:tab pos="5441950" algn="l"/>
                <a:tab pos="6348413" algn="l"/>
                <a:tab pos="7256463" algn="l"/>
                <a:tab pos="8162925" algn="l"/>
                <a:tab pos="9070975" algn="l"/>
                <a:tab pos="99774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3C8BF9-A610-454C-9DBE-2EAA97DE73A9}" type="slidenum">
              <a:rPr lang="hu-HU" altLang="hu-HU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u-HU" altLang="hu-HU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0138" y="693738"/>
            <a:ext cx="4564062" cy="342423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6275" y="4335463"/>
            <a:ext cx="5411788" cy="41084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47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7440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BEFD4-1B43-454F-99B5-0A75BBD95FB8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3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60889-F4FA-447D-837A-949ECA646F66}" type="slidenum">
              <a:rPr lang="hu-HU" smtClean="0"/>
              <a:pPr/>
              <a:t>35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67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928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84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839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363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862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338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516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609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8408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8669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HU)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9475" y="0"/>
            <a:ext cx="914525" cy="121904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" y="1219048"/>
            <a:ext cx="9144000" cy="5638952"/>
          </a:xfrm>
          <a:prstGeom prst="rect">
            <a:avLst/>
          </a:prstGeom>
          <a:gradFill flip="none" rotWithShape="1">
            <a:gsLst>
              <a:gs pos="100000">
                <a:srgbClr val="00487E">
                  <a:alpha val="50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" y="0"/>
            <a:ext cx="9143999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2" y="152384"/>
            <a:ext cx="7168477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18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6130" y="6400800"/>
            <a:ext cx="8004236" cy="301752"/>
          </a:xfrm>
        </p:spPr>
        <p:txBody>
          <a:bodyPr lIns="0" tIns="0" rIns="0" bIns="0"/>
          <a:lstStyle>
            <a:lvl1pPr algn="l">
              <a:defRPr sz="1050">
                <a:latin typeface="Arial" pitchFamily="34" charset="0"/>
                <a:cs typeface="Arial" pitchFamily="34" charset="0"/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0367" y="6400800"/>
            <a:ext cx="226373" cy="301752"/>
          </a:xfrm>
          <a:prstGeom prst="rect">
            <a:avLst/>
          </a:prstGeo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05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>
                <a:solidFill>
                  <a:prstClr val="white"/>
                </a:solidFill>
              </a:rPr>
              <a:pPr/>
              <a:t>‹#›</a:t>
            </a:fld>
            <a:endParaRPr lang="hu-HU">
              <a:solidFill>
                <a:prstClr val="white"/>
              </a:solidFill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 bwMode="auto">
          <a:xfrm>
            <a:off x="7623755" y="1"/>
            <a:ext cx="1520246" cy="1219200"/>
            <a:chOff x="623" y="1352"/>
            <a:chExt cx="2686" cy="1616"/>
          </a:xfrm>
        </p:grpSpPr>
        <p:sp>
          <p:nvSpPr>
            <p:cNvPr id="1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 sz="1350">
                <a:solidFill>
                  <a:prstClr val="black"/>
                </a:solidFill>
              </a:endParaRPr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 sz="1350">
                <a:solidFill>
                  <a:prstClr val="black"/>
                </a:solidFill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 sz="135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228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BE17840-2559-40CF-94E1-E754F6807095}" type="datetimeFigureOut">
              <a:rPr lang="hu-HU" smtClean="0"/>
              <a:pPr/>
              <a:t>2026. 01. 06.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mpsz-palyavalasztas.webnode.h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kifir2.kir.hu/JellapKitolto/SzuloiAdatlapKitolt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2.xml"/><Relationship Id="rId7" Type="http://schemas.openxmlformats.org/officeDocument/2006/relationships/customXml" Target="../ink/ink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customXml" Target="../ink/ink4.xml"/><Relationship Id="rId4" Type="http://schemas.openxmlformats.org/officeDocument/2006/relationships/diagramQuickStyle" Target="../diagrams/quickStyle2.xml"/><Relationship Id="rId9" Type="http://schemas.openxmlformats.org/officeDocument/2006/relationships/customXml" Target="../ink/ink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5840" y="1340768"/>
            <a:ext cx="77724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/>
            </a:r>
            <a:br>
              <a:rPr lang="hu-HU" b="1" dirty="0"/>
            </a:br>
            <a:r>
              <a:rPr lang="hu-HU" b="1" dirty="0"/>
              <a:t/>
            </a:r>
            <a:br>
              <a:rPr lang="hu-HU" b="1" dirty="0"/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FELVÉTELI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TÁJÉKOZTATÓ</a:t>
            </a:r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83568" y="2024844"/>
            <a:ext cx="6400800" cy="720080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2026/2027-es tanév</a:t>
            </a:r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064336" y="3651412"/>
            <a:ext cx="4341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2025. október 13</a:t>
            </a:r>
            <a:r>
              <a:rPr lang="hu-HU" sz="2400" b="1" dirty="0">
                <a:latin typeface="Bookman Old Style" pitchFamily="18" charset="0"/>
              </a:rPr>
              <a:t>.       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995936" y="4365104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Némediné Cserni Erika</a:t>
            </a:r>
          </a:p>
          <a:p>
            <a:pPr algn="ctr"/>
            <a:r>
              <a:rPr lang="hu-H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igazgatóhelyettes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63562"/>
            <a:ext cx="1296144" cy="1243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Témák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Pályaválasztás</a:t>
            </a:r>
          </a:p>
          <a:p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középfokú eljárásrend szakaszai, szabályai,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határidők</a:t>
            </a: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Tájékoztató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központi írásbeli vizsgáról</a:t>
            </a:r>
          </a:p>
        </p:txBody>
      </p:sp>
    </p:spTree>
    <p:extLst>
      <p:ext uri="{BB962C8B-B14F-4D97-AF65-F5344CB8AC3E}">
        <p14:creationId xmlns:p14="http://schemas.microsoft.com/office/powerpoint/2010/main" val="128685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251520" y="-17463"/>
            <a:ext cx="8496944" cy="92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marL="342900" algn="ctr" eaLnBrk="1" hangingPunct="1">
              <a:spcBef>
                <a:spcPts val="1200"/>
              </a:spcBef>
              <a:buSzPct val="120000"/>
              <a:defRPr/>
            </a:pPr>
            <a:r>
              <a:rPr lang="hu-HU" altLang="hu-HU" sz="48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Továbbtanulás  </a:t>
            </a:r>
            <a:r>
              <a:rPr lang="hu-HU" altLang="hu-HU" sz="28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2026-2027</a:t>
            </a:r>
          </a:p>
          <a:p>
            <a:pPr eaLnBrk="1" hangingPunct="1">
              <a:spcBef>
                <a:spcPts val="800"/>
              </a:spcBef>
              <a:buClr>
                <a:srgbClr val="FFFFCC"/>
              </a:buClr>
              <a:buSzPct val="120000"/>
              <a:buFont typeface="Tahoma" pitchFamily="32" charset="0"/>
              <a:buNone/>
              <a:defRPr/>
            </a:pPr>
            <a:endParaRPr lang="hu-HU" altLang="hu-HU" sz="3200" dirty="0">
              <a:solidFill>
                <a:srgbClr val="40404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2" charset="0"/>
            </a:endParaRPr>
          </a:p>
          <a:p>
            <a:pPr eaLnBrk="1" hangingPunct="1">
              <a:spcBef>
                <a:spcPts val="800"/>
              </a:spcBef>
              <a:buClr>
                <a:srgbClr val="FFFFCC"/>
              </a:buClr>
              <a:buSzPct val="120000"/>
              <a:buFont typeface="Tahoma" pitchFamily="32" charset="0"/>
              <a:buNone/>
              <a:defRPr/>
            </a:pPr>
            <a:endParaRPr lang="hu-HU" altLang="hu-HU" sz="3200" dirty="0">
              <a:solidFill>
                <a:srgbClr val="40404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2" charset="0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10394" y="1814254"/>
            <a:ext cx="7129462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hu-HU" altLang="hu-HU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/>
            </a:r>
            <a:br>
              <a:rPr lang="hu-HU" altLang="hu-HU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</a:br>
            <a:endParaRPr lang="hu-HU" altLang="hu-HU" sz="3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2" charset="0"/>
            </a:endParaRPr>
          </a:p>
        </p:txBody>
      </p:sp>
      <p:pic>
        <p:nvPicPr>
          <p:cNvPr id="7" name="Picture 11" descr="KÃ©ptalÃ¡lat a kÃ¶vetkezÅre: âtovÃ¡bbtanulÃ¡s kÃ©pekâ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922961"/>
            <a:ext cx="2736850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5540CEB5-E044-EA87-E9F9-1AF4DCF02A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200"/>
              </a:clrFrom>
              <a:clrTo>
                <a:srgbClr val="FFF2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980" y="1140280"/>
            <a:ext cx="6816024" cy="37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15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8238811" cy="936104"/>
          </a:xfrm>
        </p:spPr>
        <p:txBody>
          <a:bodyPr>
            <a:normAutofit fontScale="90000"/>
          </a:bodyPr>
          <a:lstStyle/>
          <a:p>
            <a:r>
              <a:rPr lang="hu-HU" sz="3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Új szakképzési rendszer (2020/2021. tanévtől)</a:t>
            </a:r>
            <a:endParaRPr lang="hu-HU" sz="36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27069" r="19705" b="21493"/>
          <a:stretch/>
        </p:blipFill>
        <p:spPr bwMode="auto">
          <a:xfrm>
            <a:off x="550450" y="1600200"/>
            <a:ext cx="80431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00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7"/>
          </a:xfrm>
        </p:spPr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2024. Október 20.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39552" y="1412776"/>
            <a:ext cx="8064896" cy="460851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középfokú iskolák nyilvánosságra hozzák a felvételi tájékoztatójukat, meghatározzák a tanulmányi területeket. A felvételi követelményeket köteles nyilvánosságra hozni. Ha az iskola szóbeli vizsgát, vagy képességfelmérést szervez, a vizsga követelményét, helyét és időpontját is meg kell jelentetniük. Ezekről közvetlenül az iskolák honlapján tájékozódhatnak.</a:t>
            </a:r>
          </a:p>
          <a:p>
            <a:endParaRPr lang="hu-H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szülők és tanulók feladata: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érdeklődési terület és a tanulmányi eredmény figyelembevételével reális döntést hozni.</a:t>
            </a:r>
          </a:p>
          <a:p>
            <a:r>
              <a:rPr lang="hu-HU" sz="2900" u="sng" cap="none" spc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- a szülők közösen döntenek</a:t>
            </a:r>
            <a:r>
              <a:rPr lang="hu-HU" sz="2900" cap="none" spc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 gyermekük </a:t>
            </a:r>
            <a:r>
              <a:rPr lang="hu-HU" sz="2900" u="sng" cap="none" spc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iskoláztatásával kapcsolatos kérdésben </a:t>
            </a:r>
            <a:endParaRPr lang="hu-H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helyes iskolatípus kiválasztása</a:t>
            </a:r>
          </a:p>
          <a:p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sorrend megtervezése</a:t>
            </a:r>
          </a:p>
          <a:p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választott iskolák vagy a OH honlapján áttanulmányozni a meghirdetett tanulmányi területeket intézményi tájékoztatóit</a:t>
            </a:r>
          </a:p>
          <a:p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különleges bánásmódot igénylő tanulók esetén célszerű egyeztetni a választott iskolával, milyen módon veszik figyelembe a  szakértői véleményben </a:t>
            </a:r>
            <a:r>
              <a:rPr lang="hu-H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javasoltakat</a:t>
            </a:r>
            <a:r>
              <a:rPr lang="hu-H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41B085-4E58-768C-EA5B-B29C6BE951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27069" r="19705" b="21493"/>
          <a:stretch/>
        </p:blipFill>
        <p:spPr bwMode="auto">
          <a:xfrm>
            <a:off x="0" y="9372"/>
            <a:ext cx="12192000" cy="642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978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Technikum választás újdonsága, előnyei: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00050" y="1813911"/>
            <a:ext cx="7658100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57175" indent="-257175" defTabSz="914240">
              <a:buFont typeface="Wingdings" panose="05000000000000000000" pitchFamily="2" charset="2"/>
              <a:buChar char="Ø"/>
            </a:pPr>
            <a:r>
              <a:rPr lang="hu-H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Először ágazatot választ amivel 2 évig ismerkedik. </a:t>
            </a:r>
          </a:p>
          <a:p>
            <a:pPr marL="257175" indent="-257175" defTabSz="914240">
              <a:buFont typeface="Wingdings" panose="05000000000000000000" pitchFamily="2" charset="2"/>
              <a:buChar char="Ø"/>
            </a:pPr>
            <a:r>
              <a:rPr lang="hu-H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évfolyam után történik a szakmaválasztás.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71450" y="3143251"/>
            <a:ext cx="86296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4295" lvl="1" indent="-257175" defTabSz="914240">
              <a:buFont typeface="Wingdings" panose="05000000000000000000" pitchFamily="2" charset="2"/>
              <a:buChar char="q"/>
            </a:pPr>
            <a:r>
              <a:rPr lang="hu-H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Matematikából, magyarból, történelemből, valamint egy idegen nyelvből ugyanaz a tananyagtartalom, ugyanolyan óraszámban, mint a gimnáziumban. Ezekből a közismereti tantárgyakból érettségi vizsgával zárul az oktatás.</a:t>
            </a:r>
          </a:p>
          <a:p>
            <a:pPr marL="714295" lvl="1" indent="-257175" defTabSz="914240">
              <a:buFont typeface="Wingdings" panose="05000000000000000000" pitchFamily="2" charset="2"/>
              <a:buChar char="q"/>
            </a:pPr>
            <a:r>
              <a:rPr lang="hu-H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nyelvvizsga megszerzésére</a:t>
            </a:r>
            <a:r>
              <a:rPr lang="hu-H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lehetőség adott, hiszen ugyan olyan óraszámban történik a nyelvtanulás, mint a gimnáziumban, de itt </a:t>
            </a: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nyelvből</a:t>
            </a:r>
            <a:r>
              <a:rPr lang="hu-H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14295" lvl="1" indent="-257175" defTabSz="914240">
              <a:buFont typeface="Wingdings" panose="05000000000000000000" pitchFamily="2" charset="2"/>
              <a:buChar char="q"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kell ötödik érettségi tantárgyat választani</a:t>
            </a:r>
            <a:r>
              <a:rPr lang="hu-H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mivel a szakmai vizsga lesz az ötödik érettségi tantárgy.</a:t>
            </a:r>
          </a:p>
          <a:p>
            <a:pPr marL="714295" lvl="1" indent="-257175" defTabSz="914240">
              <a:buFont typeface="Wingdings" panose="05000000000000000000" pitchFamily="2" charset="2"/>
              <a:buChar char="q"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technikusi vizsga emelt szintű érettségi tantárgynak számít</a:t>
            </a:r>
            <a:endParaRPr lang="hu-H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240"/>
            <a:endParaRPr lang="hu-H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00050" y="2628901"/>
            <a:ext cx="7658100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57175" indent="-257175" defTabSz="914240">
              <a:buFont typeface="Wingdings" panose="05000000000000000000" pitchFamily="2" charset="2"/>
              <a:buChar char="Ø"/>
            </a:pPr>
            <a:r>
              <a:rPr lang="hu-H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technikum egyesíti a gimnázium és a szakmatanulás előnyeit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62499" y="5197658"/>
            <a:ext cx="8152851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57175" indent="-257175" defTabSz="914240">
              <a:buFont typeface="Wingdings" panose="05000000000000000000" pitchFamily="2" charset="2"/>
              <a:buChar char="Ø"/>
            </a:pPr>
            <a:r>
              <a:rPr lang="hu-H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5 év elvégzése után </a:t>
            </a:r>
            <a:r>
              <a:rPr lang="hu-H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egyszerre kap érettségi bizonyítványt és a technikusi oklevelet.</a:t>
            </a: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7363912" y="5765252"/>
            <a:ext cx="12943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hu-HU" sz="1350" kern="0" dirty="0">
                <a:solidFill>
                  <a:prstClr val="black"/>
                </a:solidFill>
              </a:rPr>
              <a:t>Forrás:  ITM</a:t>
            </a:r>
          </a:p>
        </p:txBody>
      </p:sp>
    </p:spTree>
    <p:extLst>
      <p:ext uri="{BB962C8B-B14F-4D97-AF65-F5344CB8AC3E}">
        <p14:creationId xmlns:p14="http://schemas.microsoft.com/office/powerpoint/2010/main" val="22572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3AAA3B-355D-9DD0-5F28-B1216329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 fontScale="90000"/>
          </a:bodyPr>
          <a:lstStyle/>
          <a:p>
            <a:r>
              <a:rPr lang="hu-H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Pályaválasztáshoz segítség nyújtása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23B3DB-2FA1-78FC-BCE3-BEDA41B9C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-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ELŐKÉSZÍTŐK A FELVÉTELI TÁRGYAKBÓL: nem elég a részvétel!  felszerelés, feladatok rendszeres megoldása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POM mérés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Pályaorientációs nap   2025. október 14.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Pályaválasztási kiállítás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Középiskolai nyílt napok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Tolna Megyei Pedagógiai Szakszolgálatok 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Pályaválasztás (webnode.hu)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AEB95F-B8C9-D9CB-1385-75EAAE8F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99" y="188640"/>
            <a:ext cx="7543800" cy="1054164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általános felvételi eljárás kezdete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0D85D9-8A9E-8023-20C7-6674EAC34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99" y="1772816"/>
            <a:ext cx="8069521" cy="4023360"/>
          </a:xfrm>
        </p:spPr>
        <p:txBody>
          <a:bodyPr/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középfokú iskoláknak </a:t>
            </a:r>
            <a:r>
              <a:rPr lang="hu-H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 október 20-ig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 nyilvánosságra hozniuk felvételi tájékoztatójukat és meghatározniuk tanulmányi területeiket, amelyekre a felvételi eljárás során jelentkezőket fogadnak.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tanulmányi területekről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szóló információk és az intézmények felvételi tájékoztatói október 20-át követően érhetők el az Oktatási Hivatal honlapján.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tanulmányi terület nem egyezik meg az osztállyal!</a:t>
            </a:r>
          </a:p>
        </p:txBody>
      </p:sp>
    </p:spTree>
    <p:extLst>
      <p:ext uri="{BB962C8B-B14F-4D97-AF65-F5344CB8AC3E}">
        <p14:creationId xmlns:p14="http://schemas.microsoft.com/office/powerpoint/2010/main" val="1725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 Október 20.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02" y="1412776"/>
            <a:ext cx="7608742" cy="46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Jelentkezési lapot papír alapon fogjuk kitölteni és továbbítani a vizsgaszervező intézménynek.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Vizsgahelyszín kereső:   </a:t>
            </a:r>
            <a:r>
              <a:rPr lang="hu-H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 november 15-ig.</a:t>
            </a:r>
          </a:p>
          <a:p>
            <a:r>
              <a:rPr lang="hu-HU" sz="2000" b="1" cap="none" spc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Hivatal közzéteszi </a:t>
            </a:r>
            <a:r>
              <a:rPr lang="hu-HU" sz="2000" b="0" cap="none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6 és </a:t>
            </a:r>
            <a:r>
              <a:rPr lang="hu-HU" sz="2000" b="0" kern="1200" cap="none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 évfolyamos gimnáziumi központi írásbeli felvételi vizsgát szervező </a:t>
            </a:r>
            <a:r>
              <a:rPr lang="hu-HU" sz="2000" kern="1200" cap="none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gimnáziumok, továbbá </a:t>
            </a:r>
            <a:r>
              <a:rPr lang="hu-HU" sz="2000" b="1" kern="1200" cap="none" spc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000" kern="1200" cap="none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000" b="1" kern="1200" cap="none" spc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nyolcadik évfolyamosok számára központi írásbeli felvételi vizsgát szervező intézmények jegyzékét</a:t>
            </a:r>
            <a:r>
              <a:rPr lang="hu-HU" sz="2000" b="1" cap="none" spc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 honlapján a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KIFIR tanulmányi terület, felvételi tájékoztató és írásbeli  vizsgahelyszínkereső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linken elérhető.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4C7EACB-0E3F-CABF-A80F-6A31DB81C588}"/>
              </a:ext>
            </a:extLst>
          </p:cNvPr>
          <p:cNvSpPr txBox="1"/>
          <p:nvPr/>
        </p:nvSpPr>
        <p:spPr>
          <a:xfrm>
            <a:off x="755576" y="665740"/>
            <a:ext cx="7611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Jelentkezési lap központi írásbeli vizsgára</a:t>
            </a:r>
          </a:p>
        </p:txBody>
      </p:sp>
    </p:spTree>
    <p:extLst>
      <p:ext uri="{BB962C8B-B14F-4D97-AF65-F5344CB8AC3E}">
        <p14:creationId xmlns:p14="http://schemas.microsoft.com/office/powerpoint/2010/main" val="134012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zis 2"/>
          <p:cNvSpPr/>
          <p:nvPr/>
        </p:nvSpPr>
        <p:spPr>
          <a:xfrm>
            <a:off x="1547664" y="4149080"/>
            <a:ext cx="648072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3304" y="260648"/>
            <a:ext cx="7971224" cy="1450757"/>
          </a:xfrm>
        </p:spPr>
        <p:txBody>
          <a:bodyPr>
            <a:normAutofit fontScale="90000"/>
          </a:bodyPr>
          <a:lstStyle/>
          <a:p>
            <a:r>
              <a:rPr lang="hu-HU" sz="4000" dirty="0"/>
              <a:t>Jelentkezési lap a központi írásbeli vizsgára</a:t>
            </a:r>
            <a:br>
              <a:rPr lang="hu-HU" sz="4000" dirty="0"/>
            </a:br>
            <a:r>
              <a:rPr lang="hu-HU" sz="4000" dirty="0">
                <a:solidFill>
                  <a:srgbClr val="FF0000"/>
                </a:solidFill>
              </a:rPr>
              <a:t>2025. december 1-ig (hétfő)</a:t>
            </a:r>
            <a:br>
              <a:rPr lang="hu-HU" sz="4000" dirty="0">
                <a:solidFill>
                  <a:srgbClr val="FF0000"/>
                </a:solidFill>
              </a:rPr>
            </a:br>
            <a:endParaRPr lang="hu-HU" sz="4000" dirty="0">
              <a:solidFill>
                <a:srgbClr val="FF0000"/>
              </a:solidFill>
            </a:endParaRPr>
          </a:p>
        </p:txBody>
      </p:sp>
      <p:sp>
        <p:nvSpPr>
          <p:cNvPr id="4" name="Ellipszis 3"/>
          <p:cNvSpPr/>
          <p:nvPr/>
        </p:nvSpPr>
        <p:spPr>
          <a:xfrm>
            <a:off x="1547664" y="4257092"/>
            <a:ext cx="648072" cy="108012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>
            <a:off x="1547664" y="4257092"/>
            <a:ext cx="64807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5616" y="1196753"/>
            <a:ext cx="658897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393304" y="5517233"/>
            <a:ext cx="849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</a:rPr>
              <a:t>A központi írásbeli vizsga</a:t>
            </a:r>
            <a:r>
              <a:rPr lang="hu-HU" sz="3200" b="1" dirty="0">
                <a:solidFill>
                  <a:srgbClr val="FF0000"/>
                </a:solidFill>
              </a:rPr>
              <a:t>: 2026. január 24.   10:00</a:t>
            </a:r>
          </a:p>
        </p:txBody>
      </p:sp>
    </p:spTree>
    <p:extLst>
      <p:ext uri="{BB962C8B-B14F-4D97-AF65-F5344CB8AC3E}">
        <p14:creationId xmlns:p14="http://schemas.microsoft.com/office/powerpoint/2010/main" val="22345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92AE8B-3B4C-021C-77D6-DE5DD9953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SNI és BTMN tanulók kedvezménye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9C2082-F0EC-3D52-DF7C-436B24671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556792"/>
            <a:ext cx="8208912" cy="446449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hu-HU" sz="2000" b="0" i="0" dirty="0"/>
              <a:t>   </a:t>
            </a:r>
            <a:r>
              <a:rPr lang="hu-HU" sz="1600" b="0" i="0" dirty="0"/>
              <a:t>                                                                                             </a:t>
            </a:r>
            <a:endParaRPr lang="en-US" sz="1800" dirty="0"/>
          </a:p>
          <a:p>
            <a:pPr>
              <a:lnSpc>
                <a:spcPct val="110000"/>
              </a:lnSpc>
            </a:pPr>
            <a:r>
              <a:rPr lang="hu-HU" sz="55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2011. évi CXC. Törvény a nemzeti köznevelésről 51. § (5) bekezdése alapján  </a:t>
            </a:r>
          </a:p>
          <a:p>
            <a:pPr>
              <a:lnSpc>
                <a:spcPct val="110000"/>
              </a:lnSpc>
            </a:pPr>
            <a:r>
              <a:rPr lang="hu-HU" sz="55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2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sajátos nevelési igényű és a beilleszkedési, tanulási, magatartási nehézséggel küzdő tanuló részére </a:t>
            </a:r>
            <a:r>
              <a:rPr lang="hu-HU" sz="62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felvételi vizsgán indokolt esetben biztosítani kell </a:t>
            </a:r>
            <a:r>
              <a:rPr lang="hu-HU" sz="6200" b="1" i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hosszabb felkészülési időt</a:t>
            </a:r>
            <a:r>
              <a:rPr lang="hu-HU" sz="62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az írásbeli vagy szóbeli felmérésen biztosítani kell </a:t>
            </a:r>
            <a:r>
              <a:rPr lang="hu-HU" sz="6200" b="1" i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iskolai tanulmányai során általa használt, megszokott eszközöket, a vizsga szervezésével alkalmazkodni kell az adottságaihoz</a:t>
            </a:r>
            <a:r>
              <a:rPr lang="hu-HU" sz="55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                                   </a:t>
            </a:r>
            <a:endParaRPr lang="en-US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hu-H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20/2012. (VIII. 31.) EMMI rendelet 33. § (3)</a:t>
            </a:r>
            <a:r>
              <a:rPr kumimoji="0" lang="hu-HU" altLang="hu-HU" sz="6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bekezdése alapján                                                                                                                  </a:t>
            </a:r>
            <a:r>
              <a:rPr lang="hu-H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Amennyiben</a:t>
            </a:r>
            <a:r>
              <a:rPr lang="hu-HU" sz="6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élni kíván</a:t>
            </a:r>
            <a:r>
              <a:rPr lang="hu-HU" sz="6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</a:t>
            </a:r>
            <a:r>
              <a:rPr lang="hu-HU" sz="6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Nkt</a:t>
            </a:r>
            <a:r>
              <a:rPr lang="hu-HU" sz="6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51. § (5) bekezdésében biztosított </a:t>
            </a:r>
            <a:r>
              <a:rPr lang="hu-H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jogával</a:t>
            </a:r>
            <a:r>
              <a:rPr lang="hu-HU" sz="6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6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központi írásbeli vizsga jelentkezési lapjához </a:t>
            </a:r>
            <a:r>
              <a:rPr lang="hu-HU" sz="6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csatolnia kell </a:t>
            </a:r>
            <a:r>
              <a:rPr lang="hu-HU" sz="6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erre vonatkozó kérelmet, valamint a szakértői bizottság véleményét.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951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8238811" cy="936104"/>
          </a:xfrm>
        </p:spPr>
        <p:txBody>
          <a:bodyPr>
            <a:normAutofit/>
          </a:bodyPr>
          <a:lstStyle/>
          <a:p>
            <a:r>
              <a:rPr lang="hu-HU" sz="3600" b="1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Központi írásbeli felvételi vizsga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2025. december 1-ig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központi írásbeli vizsgára jelentkezési lap benyújtása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tanuló csak egy intézménybe jelentkezhet központi írásbeli vizsgára.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Bármelyik olyan iskolában megírhatja, ahol kérik az írásbeli vizsgát (ESZI-Paks, I. Béla, Garay Gimn., Petőfi- Bonyhád) nem kell emiatt utazni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írásbeli vizsgához a jelentkezési lapot mi adjuk, otthon kitöltve, aláírva ide kell visszahozni,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juttatjuk el az intézményekbe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Időpontja: 2026. január. 24    10:00 (szombat)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Pótló központi írásbeli felvételi vizsga: 2026. február. 3.  14:00 (kedd)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Csak azoknak, akik az előző írásbelin alapos ok miatt nem tudtak részt venni! (pl. betegség orvosi igazolással)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7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7989" y="44624"/>
            <a:ext cx="8300475" cy="864096"/>
          </a:xfrm>
        </p:spPr>
        <p:txBody>
          <a:bodyPr>
            <a:noAutofit/>
          </a:bodyPr>
          <a:lstStyle/>
          <a:p>
            <a:r>
              <a:rPr lang="hu-HU" sz="3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középfokú felvételi eljárás szakaszai 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1520" y="1772816"/>
            <a:ext cx="6480720" cy="1656184"/>
          </a:xfrm>
        </p:spPr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Általános felvételi eljárás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január 18. – május 5.</a:t>
            </a:r>
          </a:p>
          <a:p>
            <a:pPr marL="0" indent="0" algn="ctr">
              <a:buNone/>
            </a:pP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935596" y="3869397"/>
            <a:ext cx="5436604" cy="2337123"/>
          </a:xfrm>
        </p:spPr>
        <p:txBody>
          <a:bodyPr/>
          <a:lstStyle/>
          <a:p>
            <a:pPr marL="0" indent="0" algn="ctr">
              <a:buNone/>
            </a:pP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Rendkívüli felvételi eljárás</a:t>
            </a:r>
          </a:p>
          <a:p>
            <a:pPr marL="0" indent="0" algn="ctr">
              <a:buNone/>
            </a:pPr>
            <a:endParaRPr lang="hu-HU" sz="24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május 12. – augusztus 31.</a:t>
            </a:r>
          </a:p>
        </p:txBody>
      </p:sp>
    </p:spTree>
    <p:extLst>
      <p:ext uri="{BB962C8B-B14F-4D97-AF65-F5344CB8AC3E}">
        <p14:creationId xmlns:p14="http://schemas.microsoft.com/office/powerpoint/2010/main" val="132111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9496" y="0"/>
            <a:ext cx="7864156" cy="1412776"/>
          </a:xfrm>
        </p:spPr>
        <p:txBody>
          <a:bodyPr>
            <a:normAutofit/>
          </a:bodyPr>
          <a:lstStyle/>
          <a:p>
            <a:pPr algn="ctr"/>
            <a:r>
              <a:rPr lang="hu-H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adatbegyűjtés folyamata és a felvételi lapok előállítása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felvételi lapok a következők: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700808"/>
            <a:ext cx="7899216" cy="4535594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>
                <a:solidFill>
                  <a:srgbClr val="0070C0"/>
                </a:solidFill>
              </a:rPr>
              <a:t>1.</a:t>
            </a:r>
            <a:r>
              <a:rPr lang="hu-HU" dirty="0"/>
              <a:t>   Papír alapú: </a:t>
            </a:r>
            <a:r>
              <a:rPr lang="hu-HU" sz="2400" b="1" i="1" dirty="0">
                <a:solidFill>
                  <a:srgbClr val="FF0000"/>
                </a:solidFill>
              </a:rPr>
              <a:t>adatbegyűjtő lap középiskolai jelentkezéshez</a:t>
            </a:r>
            <a:r>
              <a:rPr lang="hu-HU" sz="2400" b="1" i="1" dirty="0">
                <a:solidFill>
                  <a:srgbClr val="0070C0"/>
                </a:solidFill>
              </a:rPr>
              <a:t> </a:t>
            </a:r>
            <a:r>
              <a:rPr lang="hu-HU" b="1" i="1" dirty="0"/>
              <a:t>elnevezésű űrlap kitöltése </a:t>
            </a:r>
            <a:r>
              <a:rPr lang="hu-HU" b="1" i="1" dirty="0">
                <a:solidFill>
                  <a:srgbClr val="FF0000"/>
                </a:solidFill>
              </a:rPr>
              <a:t>2026. január közepéig</a:t>
            </a:r>
          </a:p>
          <a:p>
            <a:r>
              <a:rPr lang="hu-HU" b="1" i="1" dirty="0"/>
              <a:t>Ez csak a szülők és az általános iskola közötti kommunikációra szolgál!</a:t>
            </a:r>
          </a:p>
          <a:p>
            <a:r>
              <a:rPr lang="hu-HU" i="1" u="sng" dirty="0">
                <a:solidFill>
                  <a:srgbClr val="00B0F0"/>
                </a:solidFill>
              </a:rPr>
              <a:t>Nem helyettesíti a felvételi lapokat.</a:t>
            </a:r>
          </a:p>
          <a:p>
            <a:r>
              <a:rPr lang="hu-HU" dirty="0"/>
              <a:t>A továbbtanulási adatok begyűjtésére lehetőség van elektronikusan is:</a:t>
            </a:r>
            <a:endParaRPr lang="hu-HU" i="1" u="sng" dirty="0">
              <a:solidFill>
                <a:srgbClr val="00B0F0"/>
              </a:solidFill>
            </a:endParaRPr>
          </a:p>
          <a:p>
            <a:r>
              <a:rPr lang="hu-HU" dirty="0">
                <a:hlinkClick r:id="rId2"/>
              </a:rPr>
              <a:t>https://kifir2.kir.hu/JellapKitolto/SzuloiAdatlapKitolto</a:t>
            </a:r>
            <a:r>
              <a:rPr lang="hu-HU" dirty="0"/>
              <a:t> </a:t>
            </a:r>
          </a:p>
          <a:p>
            <a:r>
              <a:rPr lang="hu-HU" dirty="0"/>
              <a:t>• Használatával a szülők elektronikusan, </a:t>
            </a:r>
            <a:r>
              <a:rPr lang="hu-HU" dirty="0" err="1"/>
              <a:t>pdf</a:t>
            </a:r>
            <a:r>
              <a:rPr lang="hu-HU" dirty="0"/>
              <a:t> dokumentumként állíthatják elő az adatbegyűjtő lapot.  (Bal felső sarok- 8 jegyű kód)</a:t>
            </a:r>
            <a:endParaRPr lang="hu-HU" b="1" i="1" dirty="0"/>
          </a:p>
          <a:p>
            <a:r>
              <a:rPr lang="hu-HU" sz="2400" b="1" i="1" dirty="0">
                <a:solidFill>
                  <a:srgbClr val="0070C0"/>
                </a:solidFill>
              </a:rPr>
              <a:t>2. Jelentkezési lap</a:t>
            </a:r>
          </a:p>
          <a:p>
            <a:r>
              <a:rPr lang="hu-HU" dirty="0"/>
              <a:t>- Az adatbegyűjtő lap alapján az </a:t>
            </a:r>
            <a:r>
              <a:rPr lang="hu-HU" b="1" u="sng" dirty="0"/>
              <a:t>iskola elektronikusan tölti ki </a:t>
            </a:r>
            <a:r>
              <a:rPr lang="hu-HU" dirty="0"/>
              <a:t>a jelentkezési lapot</a:t>
            </a:r>
          </a:p>
          <a:p>
            <a:r>
              <a:rPr lang="hu-HU" dirty="0">
                <a:sym typeface="Wingdings" panose="05000000000000000000" pitchFamily="2" charset="2"/>
              </a:rPr>
              <a:t> </a:t>
            </a:r>
            <a:r>
              <a:rPr lang="hu-HU" dirty="0"/>
              <a:t>jelentkezési szándék jelzése a középfokú iskolának</a:t>
            </a:r>
          </a:p>
          <a:p>
            <a:r>
              <a:rPr lang="hu-HU" dirty="0">
                <a:sym typeface="Wingdings" panose="05000000000000000000" pitchFamily="2" charset="2"/>
              </a:rPr>
              <a:t> </a:t>
            </a:r>
            <a:r>
              <a:rPr lang="hu-HU" dirty="0"/>
              <a:t>a tanuló személyes adatait	</a:t>
            </a:r>
            <a:r>
              <a:rPr lang="hu-HU" dirty="0">
                <a:sym typeface="Wingdings" panose="05000000000000000000" pitchFamily="2" charset="2"/>
              </a:rPr>
              <a:t> a tanulni kívánt idegen nyelv</a:t>
            </a:r>
            <a:endParaRPr lang="hu-HU" dirty="0"/>
          </a:p>
          <a:p>
            <a:r>
              <a:rPr lang="hu-HU" dirty="0">
                <a:sym typeface="Wingdings" panose="05000000000000000000" pitchFamily="2" charset="2"/>
              </a:rPr>
              <a:t> a tanulmányi eredményeket   	  kollégiumi igény</a:t>
            </a:r>
          </a:p>
        </p:txBody>
      </p:sp>
    </p:spTree>
    <p:extLst>
      <p:ext uri="{BB962C8B-B14F-4D97-AF65-F5344CB8AC3E}">
        <p14:creationId xmlns:p14="http://schemas.microsoft.com/office/powerpoint/2010/main" val="123749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tanulói adatlap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59" y="1845734"/>
            <a:ext cx="7853497" cy="4023360"/>
          </a:xfrm>
        </p:spPr>
        <p:txBody>
          <a:bodyPr/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 tanulói adatlapot </a:t>
            </a:r>
            <a:r>
              <a:rPr lang="hu-H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az iskola állítja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elő a KIFIR programban.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 a választott iskolák tanulmányi területeinek a megjelölésére szolgál a tanuló által meghatározott sorrendben.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Első helyen kell megjelölni azt az iskolát, ahol legszívesebben folytatná a tanulmányait a jelentkező.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 az iskolák ezt a sorrendet NEM ismerhetik meg.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77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51520" y="404664"/>
            <a:ext cx="856895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</a:rPr>
              <a:t>A középiskolába történő jelentkezés 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</a:rPr>
              <a:t>Feladatok időrendben: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1. </a:t>
            </a:r>
            <a:r>
              <a:rPr lang="hu-HU" dirty="0">
                <a:solidFill>
                  <a:srgbClr val="FF0000"/>
                </a:solidFill>
              </a:rPr>
              <a:t>A szülő - </a:t>
            </a:r>
            <a:r>
              <a:rPr lang="hu-HU" dirty="0"/>
              <a:t>az </a:t>
            </a:r>
            <a:r>
              <a:rPr lang="hu-HU" i="1" dirty="0">
                <a:solidFill>
                  <a:srgbClr val="0070C0"/>
                </a:solidFill>
              </a:rPr>
              <a:t>adatbegyűjtő lapon</a:t>
            </a:r>
            <a:r>
              <a:rPr lang="hu-HU" dirty="0"/>
              <a:t>, vagy a Hivatal honlapján elérhető </a:t>
            </a:r>
            <a:r>
              <a:rPr lang="hu-HU" i="1" dirty="0">
                <a:solidFill>
                  <a:srgbClr val="0070C0"/>
                </a:solidFill>
              </a:rPr>
              <a:t>adatbegyűjtő alkalmazás használatával</a:t>
            </a:r>
            <a:r>
              <a:rPr lang="hu-HU" dirty="0"/>
              <a:t> megjelölik a kiválasztott iskolákat és a tanulmányi területeket.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   2. </a:t>
            </a:r>
            <a:r>
              <a:rPr lang="hu-HU" dirty="0">
                <a:solidFill>
                  <a:srgbClr val="FF0000"/>
                </a:solidFill>
              </a:rPr>
              <a:t>Az osztályfőnök </a:t>
            </a:r>
            <a:r>
              <a:rPr lang="hu-HU" dirty="0"/>
              <a:t>–ezek alapján- a KIFIR rendszerbe felviszi az adatokat, majd ellenőrzés során kinyomtatja a </a:t>
            </a:r>
            <a:r>
              <a:rPr lang="hu-HU" i="1" dirty="0">
                <a:solidFill>
                  <a:srgbClr val="0070C0"/>
                </a:solidFill>
              </a:rPr>
              <a:t>jelentkezési lapot és az adatlapot (jan. végén-február elején)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3. Ellenőrzést követően aláírások: </a:t>
            </a:r>
            <a:r>
              <a:rPr lang="hu-HU" dirty="0">
                <a:solidFill>
                  <a:srgbClr val="FF0000"/>
                </a:solidFill>
              </a:rPr>
              <a:t>tanuló, of., szülők, igazgató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  <a:p>
            <a:r>
              <a:rPr lang="hu-HU" dirty="0"/>
              <a:t>4. </a:t>
            </a:r>
            <a:r>
              <a:rPr lang="hu-HU" dirty="0">
                <a:solidFill>
                  <a:srgbClr val="FF0000"/>
                </a:solidFill>
              </a:rPr>
              <a:t>Ig.helyettes </a:t>
            </a:r>
            <a:r>
              <a:rPr lang="hu-HU" dirty="0"/>
              <a:t>– az aláírt kinyomtatott jelentkezési lapokat iskolánként </a:t>
            </a:r>
            <a:r>
              <a:rPr lang="hu-HU" dirty="0" err="1"/>
              <a:t>öszegyűjtve</a:t>
            </a:r>
            <a:r>
              <a:rPr lang="hu-HU" dirty="0"/>
              <a:t> a   </a:t>
            </a:r>
          </a:p>
          <a:p>
            <a:r>
              <a:rPr lang="hu-HU" dirty="0"/>
              <a:t>                             </a:t>
            </a:r>
            <a:r>
              <a:rPr lang="hu-HU" dirty="0" err="1"/>
              <a:t>hat.időig</a:t>
            </a:r>
            <a:r>
              <a:rPr lang="hu-HU" dirty="0"/>
              <a:t> eljuttatom a választott középiskolába.</a:t>
            </a:r>
          </a:p>
          <a:p>
            <a:pPr algn="ctr"/>
            <a:r>
              <a:rPr lang="hu-HU" dirty="0">
                <a:solidFill>
                  <a:srgbClr val="FF0000"/>
                </a:solidFill>
              </a:rPr>
              <a:t>(2026.február 19.)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Lefelé nyíl 2"/>
          <p:cNvSpPr/>
          <p:nvPr/>
        </p:nvSpPr>
        <p:spPr>
          <a:xfrm>
            <a:off x="4139952" y="2492896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Lefelé nyíl 2">
            <a:extLst>
              <a:ext uri="{FF2B5EF4-FFF2-40B4-BE49-F238E27FC236}">
                <a16:creationId xmlns:a16="http://schemas.microsoft.com/office/drawing/2014/main" id="{19DB06F4-3F3D-939F-DB6F-4A0DA19935D1}"/>
              </a:ext>
            </a:extLst>
          </p:cNvPr>
          <p:cNvSpPr/>
          <p:nvPr/>
        </p:nvSpPr>
        <p:spPr>
          <a:xfrm>
            <a:off x="4139952" y="4581128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Lefelé nyíl 2">
            <a:extLst>
              <a:ext uri="{FF2B5EF4-FFF2-40B4-BE49-F238E27FC236}">
                <a16:creationId xmlns:a16="http://schemas.microsoft.com/office/drawing/2014/main" id="{58F71ACD-12C9-DF4D-03C0-530E37C5EC97}"/>
              </a:ext>
            </a:extLst>
          </p:cNvPr>
          <p:cNvSpPr/>
          <p:nvPr/>
        </p:nvSpPr>
        <p:spPr>
          <a:xfrm>
            <a:off x="4139952" y="3675967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977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94123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január-február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8640" y="1124744"/>
            <a:ext cx="8532440" cy="5040559"/>
          </a:xfrm>
        </p:spPr>
        <p:txBody>
          <a:bodyPr>
            <a:normAutofit/>
          </a:bodyPr>
          <a:lstStyle/>
          <a:p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Adott napokon kell bejönniük a szülőknek aláírni.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kinyomtatott lapok aláírását követően a </a:t>
            </a:r>
            <a:r>
              <a:rPr lang="hu-HU" sz="2400" b="1" i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jelentkezési lapokat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iskola továbbítja az intézmény postázási címére</a:t>
            </a:r>
          </a:p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február 19-ig</a:t>
            </a:r>
          </a:p>
          <a:p>
            <a:r>
              <a:rPr lang="hu-H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középfokú iskolába KÜLÖN jelentkezési lapot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 benyújtani.</a:t>
            </a:r>
          </a:p>
          <a:p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értékelő lapot annyi példányban kérjük másolva, ahány középiskolába jelentkezési lapot kívánnak benyújtani.</a:t>
            </a:r>
          </a:p>
          <a:p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tanulói adatlapot </a:t>
            </a:r>
            <a:r>
              <a:rPr lang="hu-H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iskola a KIFIR rendszerben továbbítja a Hivatalnak.</a:t>
            </a:r>
          </a:p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középiskola nem tudja a sorrendet.</a:t>
            </a:r>
          </a:p>
          <a:p>
            <a:endParaRPr lang="hu-H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4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felvételi lapok aláírásáról</a:t>
            </a:r>
            <a:b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február eleje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lehetőség szerint mindkét szülő/gyám aláírása szükséges a kinyomtatott jelentkezési lapokon.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az iskolában történik, erre meghatározott napokon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hu-H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minden kinyomtatott oldalon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alá kell írni!</a:t>
            </a:r>
          </a:p>
          <a:p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Kell-e igazolni, hogy a másik szülő aláírására nincs szükség?</a:t>
            </a:r>
          </a:p>
          <a:p>
            <a:r>
              <a:rPr lang="hu-H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Mi a teendő, ha a másik szülő külföldön tartózkodik?</a:t>
            </a:r>
          </a:p>
        </p:txBody>
      </p:sp>
    </p:spTree>
    <p:extLst>
      <p:ext uri="{BB962C8B-B14F-4D97-AF65-F5344CB8AC3E}">
        <p14:creationId xmlns:p14="http://schemas.microsoft.com/office/powerpoint/2010/main" val="1641151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86604"/>
            <a:ext cx="7971224" cy="1450757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Szóbeli vizsgák, pályaalkalmassági vizsgálatok időszaka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3" y="1845734"/>
            <a:ext cx="7827208" cy="4023360"/>
          </a:xfrm>
        </p:spPr>
        <p:txBody>
          <a:bodyPr>
            <a:normAutofit fontScale="85000" lnSpcReduction="10000"/>
          </a:bodyPr>
          <a:lstStyle/>
          <a:p>
            <a:r>
              <a:rPr lang="hu-HU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március 2.-19.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Amennyiben a középfokú intézmény szóbeli vizsgát szervez, annak a középiskola </a:t>
            </a:r>
            <a:r>
              <a:rPr lang="hu-H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felvételi tájékoztatójában nyilvánosságra hozott követelményekre kell épülniük.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pályaalkalmassági és képességfelmérési vizsgálatokat is ekkor kell megszervezni!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Célszerű figyelemmel kísérni a választott iskolák honlapját.</a:t>
            </a: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szóbeli vizsga eredménye a felvételi eljárás egészében megszerezhető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összpontszám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25%-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nál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nem lehet több!</a:t>
            </a:r>
          </a:p>
        </p:txBody>
      </p:sp>
    </p:spTree>
    <p:extLst>
      <p:ext uri="{BB962C8B-B14F-4D97-AF65-F5344CB8AC3E}">
        <p14:creationId xmlns:p14="http://schemas.microsoft.com/office/powerpoint/2010/main" val="125133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1285EA-FDE6-0FB8-CC7E-C76984EE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Szóbeli vizsgák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4F2A954-7D92-F233-5CD7-DB4398090FDD}"/>
              </a:ext>
            </a:extLst>
          </p:cNvPr>
          <p:cNvSpPr txBox="1"/>
          <p:nvPr/>
        </p:nvSpPr>
        <p:spPr>
          <a:xfrm>
            <a:off x="822960" y="2276872"/>
            <a:ext cx="75438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Szóbeli vizsgát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csak az a köznevelési intézmény szervezhet, amely előírja a központi írásbeli vizsgán való részvételt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amelyben a felvételi évét megelőző 3 év átlagában a jelentkezők száma több, mint kétszeresen meghaladta a felvehető tanulók számát.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65521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98180"/>
          </a:xfrm>
        </p:spPr>
        <p:txBody>
          <a:bodyPr/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Március 20.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>
                <a:sym typeface="Wingdings" panose="05000000000000000000" pitchFamily="2" charset="2"/>
              </a:rPr>
              <a:t>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 középfokú iskolák a HONLAPJUKON tanulmányi területenként </a:t>
            </a:r>
            <a:r>
              <a:rPr lang="hu-HU" sz="28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nyilvánosságra hozzák  a jelentkezők </a:t>
            </a:r>
            <a:r>
              <a:rPr lang="hu-H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felvételi jegyzékét</a:t>
            </a:r>
            <a:r>
              <a:rPr lang="hu-HU" sz="28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 (összes tanuló)</a:t>
            </a:r>
            <a:r>
              <a:rPr lang="hu-H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jelszóval vagy oktatási azonosítóval, NEM névvel jelenik meg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a jelentkező megtekintheti az összesített eredményét és a rangsorban elfoglalt helyét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Ez még NEM a végleges felvételi eredmény!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337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Módosító időszak</a:t>
            </a:r>
            <a:r>
              <a:rPr lang="hu-HU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u-H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március 25-27</a:t>
            </a:r>
            <a:r>
              <a:rPr lang="hu-HU" dirty="0"/>
              <a:t>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60" y="1628800"/>
            <a:ext cx="7543801" cy="4824536"/>
          </a:xfrm>
        </p:spPr>
        <p:txBody>
          <a:bodyPr>
            <a:normAutofit/>
          </a:bodyPr>
          <a:lstStyle/>
          <a:p>
            <a:r>
              <a:rPr lang="hu-HU" dirty="0">
                <a:sym typeface="Wingdings" panose="05000000000000000000" pitchFamily="2" charset="2"/>
              </a:rPr>
              <a:t>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lehetőség az adatlapon szereplő sorrend megváltoztatására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új tanulmányterület felvételére (egyeztetés szükséges!)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tanulmányi területet törölni nem lehet.</a:t>
            </a:r>
          </a:p>
          <a:p>
            <a:r>
              <a:rPr lang="hu-H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 módosítás menete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a szülő jelzi a módosítási szándékot</a:t>
            </a:r>
          </a:p>
          <a:p>
            <a:r>
              <a:rPr lang="hu-HU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papíron/ emailben leírja az új sorrendet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az iskola előállítja a módosító tanulói adatlapot, majd továbbítja a Hivatalba.  (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2026. március 27-ig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.)</a:t>
            </a:r>
          </a:p>
          <a:p>
            <a:pPr marL="0" indent="0">
              <a:buNone/>
            </a:pPr>
            <a:r>
              <a:rPr lang="hu-HU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250557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892479" cy="936104"/>
          </a:xfrm>
        </p:spPr>
        <p:txBody>
          <a:bodyPr>
            <a:noAutofit/>
          </a:bodyPr>
          <a:lstStyle/>
          <a:p>
            <a:r>
              <a:rPr lang="hu-HU" sz="3000" b="1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alapján dönt a középiskola a felvételi kérelmekről?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76672"/>
            <a:ext cx="8712968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Kizárólag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az ált. iskolai tanulmányi eredmények alapján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(5., 6.) 7. év végi + 8. félévi eredmény</a:t>
            </a:r>
          </a:p>
          <a:p>
            <a:pPr lvl="1"/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Tanulmányi eredmények + központi írásbeli felvételi vizsga (összes pontszám min. 50 %) </a:t>
            </a:r>
          </a:p>
          <a:p>
            <a:pPr lvl="1"/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Tanulmányi eredmények + központi írásbeli felvételi vizsga (összes pontszám min. 50 %) + szóbeli  (összes pontszám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25 %-a)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0357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9F9132-F92D-05A6-2CEA-3F495B0C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47" y="903890"/>
            <a:ext cx="8487889" cy="460713"/>
          </a:xfrm>
        </p:spPr>
        <p:txBody>
          <a:bodyPr>
            <a:no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SZÁMÍTJÁK KI A HOZOTT PONTOKAT? </a:t>
            </a:r>
            <a:endParaRPr lang="hu-H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artalom helye 2">
            <a:extLst>
              <a:ext uri="{FF2B5EF4-FFF2-40B4-BE49-F238E27FC236}">
                <a16:creationId xmlns:a16="http://schemas.microsoft.com/office/drawing/2014/main" id="{5B8DB910-BE83-1BE8-498F-ECAE76F96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847" y="1712805"/>
            <a:ext cx="8407730" cy="40109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hu-HU" dirty="0"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Kizárólag a </a:t>
            </a:r>
            <a:r>
              <a:rPr lang="hu-H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bizonyítványban szereplő eredményeket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lehet figyelembe venni. (lsd. Tanulmányi eredmények)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hozott pontok megállapításakor a tanulmányi eredmények esetében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középiskola maga döntheti el, hogy mely tantárgyak osztályzatait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veszi figyelembe,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azokból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a megszabott jogi keretek között –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képez pontszámot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saját felvételi eljárásában, azonban </a:t>
            </a:r>
            <a:r>
              <a:rPr lang="hu-H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felvételi tájékoztatójában minden a fentiekre vonatkozó tájékoztatást köteles nyilvánosságra hozni.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tanulmányi eredményekbe tehát </a:t>
            </a:r>
            <a:r>
              <a:rPr lang="hu-H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számítható be nyelvvizsga, tanulmányi verseny, sportverseny …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magatartás, szorgalom eredmény szintén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 számítható be. </a:t>
            </a:r>
          </a:p>
          <a:p>
            <a:pPr marL="0" indent="0">
              <a:buNone/>
            </a:pPr>
            <a:endParaRPr lang="hu-H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hu-HU" altLang="hu-HU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indent="0">
              <a:buNone/>
            </a:pPr>
            <a:endParaRPr kumimoji="0" lang="hu-HU" altLang="hu-HU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indent="0">
              <a:buNone/>
            </a:pPr>
            <a:endParaRPr kumimoji="0" lang="hu-HU" altLang="hu-HU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endParaRPr lang="hu-H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DC9AB7C-1A41-CAEF-7551-9F0D2D92D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B05B6D8-E6C0-D74C-8223-4D629BCF3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C684436-BFC0-65B9-CFDE-95DBEC2F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021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4115" y="332656"/>
            <a:ext cx="7781488" cy="1116673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Hivatalos végeredmény </a:t>
            </a:r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(egyeztetett felvételi jegyzék elkészítése)     2026. április 27.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megjelölt sorrend, a felvételi rangsor és a felvehető létszám függvényében 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hivatal a jelentkezőnek </a:t>
            </a:r>
            <a:r>
              <a:rPr lang="hu-H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egyetlen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felvételi kérelmét nyilvánítja elfogadottnak.</a:t>
            </a: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Szülők kiértesítése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május 8-ig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 a felvételről vagy elutasításról szóló értesítés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38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Rendkívüli felvételi eljárás</a:t>
            </a:r>
            <a:br>
              <a:rPr lang="hu-H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május 11- augusztus 31-ig.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Amennyiben a tanuló nem nyer felvételt, ennek az eljárásnak keretében kérheti felvételét egyénileg, közvetlenül az iskolába való jelentkezéssel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2842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8886" y="116632"/>
            <a:ext cx="8238811" cy="936104"/>
          </a:xfrm>
        </p:spPr>
        <p:txBody>
          <a:bodyPr>
            <a:normAutofit fontScale="90000"/>
          </a:bodyPr>
          <a:lstStyle/>
          <a:p>
            <a:r>
              <a:rPr lang="hu-HU" sz="3600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Központi írásbeli felvételi vizsga lebonyolítása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268760"/>
            <a:ext cx="8517632" cy="5688632"/>
          </a:xfrm>
        </p:spPr>
        <p:txBody>
          <a:bodyPr>
            <a:norm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Személyi igazolvány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vagy arcképes igazolványt vinni kell a vizsgára!</a:t>
            </a:r>
          </a:p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 nyelv és matematika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45-45 perc,    10 feladatból álló feladatsor      50-50 pont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Használható segédeszközök: vonalzó, körző, szögmérő. </a:t>
            </a:r>
          </a:p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Zsebszámológép NEM használható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kék vagy fekete színű toll(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SNI-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jelentkezéssel együtt kérhetnek a szakvéleményben szereplő „kedvezményt”:</a:t>
            </a:r>
          </a:p>
          <a:p>
            <a:pPr lvl="1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egyedi meghatározás</a:t>
            </a:r>
          </a:p>
          <a:p>
            <a:pPr lvl="1"/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segédeszközök </a:t>
            </a:r>
          </a:p>
          <a:p>
            <a:pPr marL="457200" lvl="1" indent="0">
              <a:buNone/>
            </a:pP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65204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A6D4F58-2B11-59C5-73AE-0FA72935E983}"/>
              </a:ext>
            </a:extLst>
          </p:cNvPr>
          <p:cNvSpPr txBox="1"/>
          <p:nvPr/>
        </p:nvSpPr>
        <p:spPr>
          <a:xfrm>
            <a:off x="395536" y="476672"/>
            <a:ext cx="8568952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Vizsgafeladatok</a:t>
            </a:r>
          </a:p>
          <a:p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Feladatok magyarból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Elsősorban nem a nyelvtani ismeretanyag reprodukálását mérik, hanem az anyanyelvi készségek működésének színvonalát és az alapvető gondolkodási műveletekben való biztonság fokát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Feladatok matematikából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Feladatmegoldó készség, a problémaérzékenység, a kreativitás, a logikai biztonság, a szabálykövetés, a koncentráló képesség</a:t>
            </a:r>
          </a:p>
        </p:txBody>
      </p:sp>
    </p:spTree>
    <p:extLst>
      <p:ext uri="{BB962C8B-B14F-4D97-AF65-F5344CB8AC3E}">
        <p14:creationId xmlns:p14="http://schemas.microsoft.com/office/powerpoint/2010/main" val="3297509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4352" y="476672"/>
            <a:ext cx="7543800" cy="1512168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Jelentkezés különleges bánásmódot igénylő tanulók esetén (SNI, BTMN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9" y="1845734"/>
            <a:ext cx="7683192" cy="4023360"/>
          </a:xfrm>
        </p:spPr>
        <p:txBody>
          <a:bodyPr/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szülőknek már a jelentkezéseket megelőzően tájékozódniuk kell:</a:t>
            </a:r>
          </a:p>
          <a:p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központi írásbeli vizsgáról ( ha olyan iskolát választanak, ahol ez feltétel)</a:t>
            </a:r>
          </a:p>
          <a:p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felvételi eljárásban való részvétel speciális feltételeire vonatkozóan.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3503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0B91F5E-04A8-00F8-A8E3-229BC97306C9}"/>
              </a:ext>
            </a:extLst>
          </p:cNvPr>
          <p:cNvSpPr txBox="1"/>
          <p:nvPr/>
        </p:nvSpPr>
        <p:spPr>
          <a:xfrm>
            <a:off x="323528" y="620688"/>
            <a:ext cx="871296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február 13-ig Az írásbeli vizsga értékelése </a:t>
            </a:r>
          </a:p>
          <a:p>
            <a:endParaRPr lang="hu-HU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javított dolgozatok megtekintése: </a:t>
            </a:r>
          </a:p>
          <a:p>
            <a:r>
              <a:rPr lang="hu-HU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február 13-ig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középiskola tájékoztatja a tanulót az eredményről a hitelesített ÉRTÉKELŐ lapon! </a:t>
            </a: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eredeti értékelő lap a jelentkezőnél marad! Az értékelő lap másolatát annyi példányban szükséges beküldeni az iskolába, ahány középiskolában ezt kérik csatolni kell a felvételi laphoz!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7287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rtalom helye 2">
            <a:extLst>
              <a:ext uri="{FF2B5EF4-FFF2-40B4-BE49-F238E27FC236}">
                <a16:creationId xmlns:a16="http://schemas.microsoft.com/office/drawing/2014/main" id="{7FCB403C-D5B9-24E6-72F8-DDB29A9870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069718"/>
              </p:ext>
            </p:extLst>
          </p:nvPr>
        </p:nvGraphicFramePr>
        <p:xfrm>
          <a:off x="539552" y="1340768"/>
          <a:ext cx="8424936" cy="4120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4568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3484" y="312500"/>
            <a:ext cx="14403064" cy="64288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Szabadkéz 5">
                <a:extLst>
                  <a:ext uri="{FF2B5EF4-FFF2-40B4-BE49-F238E27FC236}">
                    <a16:creationId xmlns:a16="http://schemas.microsoft.com/office/drawing/2014/main" id="{1F334100-0A4F-4DAA-E4E7-774976C68A04}"/>
                  </a:ext>
                </a:extLst>
              </p14:cNvPr>
              <p14:cNvContentPartPr/>
              <p14:nvPr/>
            </p14:nvContentPartPr>
            <p14:xfrm>
              <a:off x="2479126" y="2800280"/>
              <a:ext cx="2037240" cy="510120"/>
            </p14:xfrm>
          </p:contentPart>
        </mc:Choice>
        <mc:Fallback xmlns="">
          <p:pic>
            <p:nvPicPr>
              <p:cNvPr id="6" name="Szabadkéz 5">
                <a:extLst>
                  <a:ext uri="{FF2B5EF4-FFF2-40B4-BE49-F238E27FC236}">
                    <a16:creationId xmlns:a16="http://schemas.microsoft.com/office/drawing/2014/main" id="{1F334100-0A4F-4DAA-E4E7-774976C68A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0126" y="2791280"/>
                <a:ext cx="2054880" cy="52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3222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DC9AB7C-1A41-CAEF-7551-9F0D2D92D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B05B6D8-E6C0-D74C-8223-4D629BCF3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C684436-BFC0-65B9-CFDE-95DBEC2F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718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latin typeface="Arial" panose="020B0604020202020204" pitchFamily="34" charset="0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69F9132-F92D-05A6-2CEA-3F495B0C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207" y="-103145"/>
            <a:ext cx="2313092" cy="1161256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2800" b="1" cap="all" spc="-7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Kéréseink</a:t>
            </a:r>
            <a:endParaRPr lang="en-US" sz="2800" b="1" cap="all" spc="-7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2" name="Tartalom helye 2">
            <a:extLst>
              <a:ext uri="{FF2B5EF4-FFF2-40B4-BE49-F238E27FC236}">
                <a16:creationId xmlns:a16="http://schemas.microsoft.com/office/drawing/2014/main" id="{2A26EE09-6B1A-DBD8-6B86-7C1EDE2552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598652"/>
              </p:ext>
            </p:extLst>
          </p:nvPr>
        </p:nvGraphicFramePr>
        <p:xfrm>
          <a:off x="512960" y="962879"/>
          <a:ext cx="7947472" cy="4932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Szabadkéz 2">
                <a:extLst>
                  <a:ext uri="{FF2B5EF4-FFF2-40B4-BE49-F238E27FC236}">
                    <a16:creationId xmlns:a16="http://schemas.microsoft.com/office/drawing/2014/main" id="{EC884615-9112-BB4C-F056-A481C4F2C692}"/>
                  </a:ext>
                </a:extLst>
              </p14:cNvPr>
              <p14:cNvContentPartPr/>
              <p14:nvPr/>
            </p14:nvContentPartPr>
            <p14:xfrm>
              <a:off x="7358560" y="2990000"/>
              <a:ext cx="360" cy="360"/>
            </p14:xfrm>
          </p:contentPart>
        </mc:Choice>
        <mc:Fallback xmlns="">
          <p:pic>
            <p:nvPicPr>
              <p:cNvPr id="3" name="Szabadkéz 2">
                <a:extLst>
                  <a:ext uri="{FF2B5EF4-FFF2-40B4-BE49-F238E27FC236}">
                    <a16:creationId xmlns:a16="http://schemas.microsoft.com/office/drawing/2014/main" id="{EC884615-9112-BB4C-F056-A481C4F2C6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49560" y="29810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A0C3AE9A-7B19-FE8C-EB4B-91EA4795B16A}"/>
                  </a:ext>
                </a:extLst>
              </p14:cNvPr>
              <p14:cNvContentPartPr/>
              <p14:nvPr/>
            </p14:nvContentPartPr>
            <p14:xfrm>
              <a:off x="7663480" y="3062360"/>
              <a:ext cx="360" cy="36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A0C3AE9A-7B19-FE8C-EB4B-91EA4795B1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54480" y="30537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F0F716CE-A79A-8528-A02B-DD5F7A46B4D5}"/>
                  </a:ext>
                </a:extLst>
              </p14:cNvPr>
              <p14:cNvContentPartPr/>
              <p14:nvPr/>
            </p14:nvContentPartPr>
            <p14:xfrm>
              <a:off x="7532800" y="4005920"/>
              <a:ext cx="360" cy="36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F0F716CE-A79A-8528-A02B-DD5F7A46B4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4160" y="39972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273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F1842540-B105-5956-ACB4-C5789B9B1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425" y="-12013"/>
            <a:ext cx="9204176" cy="517735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5048" y="5165337"/>
            <a:ext cx="8568952" cy="12961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Sikeres </a:t>
            </a:r>
            <a:r>
              <a:rPr lang="hu-HU" sz="2800" b="1">
                <a:solidFill>
                  <a:schemeClr val="tx1"/>
                </a:solidFill>
                <a:latin typeface="Bookman Old Style" pitchFamily="18" charset="0"/>
              </a:rPr>
              <a:t>felvételi vizsgát </a:t>
            </a: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kívánok!</a:t>
            </a:r>
          </a:p>
          <a:p>
            <a:pPr algn="ctr">
              <a:buNone/>
            </a:pP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Köszönöm megtisztelő figyelmüket!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ktív">
  <a:themeElements>
    <a:clrScheme name="Retrospektív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í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6070</TotalTime>
  <Words>2002</Words>
  <Application>Microsoft Office PowerPoint</Application>
  <PresentationFormat>Diavetítés a képernyőre (4:3 oldalarány)</PresentationFormat>
  <Paragraphs>213</Paragraphs>
  <Slides>35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45" baseType="lpstr">
      <vt:lpstr>Microsoft YaHei</vt:lpstr>
      <vt:lpstr>Arial</vt:lpstr>
      <vt:lpstr>Bookman Old Style</vt:lpstr>
      <vt:lpstr>Calibri</vt:lpstr>
      <vt:lpstr>Calibri Light</vt:lpstr>
      <vt:lpstr>Tahoma</vt:lpstr>
      <vt:lpstr>Times New Roman</vt:lpstr>
      <vt:lpstr>Verdana</vt:lpstr>
      <vt:lpstr>Wingdings</vt:lpstr>
      <vt:lpstr>Retrospektív</vt:lpstr>
      <vt:lpstr>  FELVÉTELI TÁJÉKOZTATÓ </vt:lpstr>
      <vt:lpstr>Témák</vt:lpstr>
      <vt:lpstr>PowerPoint-bemutató</vt:lpstr>
      <vt:lpstr>Új szakképzési rendszer (2020/2021. tanévtől)</vt:lpstr>
      <vt:lpstr>2024. Október 20.</vt:lpstr>
      <vt:lpstr>Technikum választás újdonsága, előnyei:</vt:lpstr>
      <vt:lpstr>Pályaválasztáshoz segítség nyújtása </vt:lpstr>
      <vt:lpstr>Az általános felvételi eljárás kezdete</vt:lpstr>
      <vt:lpstr>2025. Október 20.</vt:lpstr>
      <vt:lpstr>PowerPoint-bemutató</vt:lpstr>
      <vt:lpstr>Jelentkezési lap a központi írásbeli vizsgára 2025. december 1-ig (hétfő) </vt:lpstr>
      <vt:lpstr>SNI és BTMN tanulók kedvezménye</vt:lpstr>
      <vt:lpstr>Központi írásbeli felvételi vizsga </vt:lpstr>
      <vt:lpstr>A középfokú felvételi eljárás szakaszai </vt:lpstr>
      <vt:lpstr>Az adatbegyűjtés folyamata és a felvételi lapok előállítása A felvételi lapok a következők:</vt:lpstr>
      <vt:lpstr>A tanulói adatlap </vt:lpstr>
      <vt:lpstr>PowerPoint-bemutató</vt:lpstr>
      <vt:lpstr>2026. január-február</vt:lpstr>
      <vt:lpstr>A felvételi lapok aláírásáról 2026. február eleje</vt:lpstr>
      <vt:lpstr>Szóbeli vizsgák, pályaalkalmassági vizsgálatok időszaka</vt:lpstr>
      <vt:lpstr>Szóbeli vizsgák</vt:lpstr>
      <vt:lpstr>2026. Március 20.</vt:lpstr>
      <vt:lpstr>Módosító időszak 2026. március 25-27.</vt:lpstr>
      <vt:lpstr>Mi alapján dönt a középiskola a felvételi kérelmekről?</vt:lpstr>
      <vt:lpstr>HOGYAN SZÁMÍTJÁK KI A HOZOTT PONTOKAT? </vt:lpstr>
      <vt:lpstr>Hivatalos végeredmény (egyeztetett felvételi jegyzék elkészítése)     2026. április 27.</vt:lpstr>
      <vt:lpstr>Rendkívüli felvételi eljárás 2026. május 11- augusztus 31-ig.</vt:lpstr>
      <vt:lpstr>Központi írásbeli felvételi vizsga lebonyolítása</vt:lpstr>
      <vt:lpstr>PowerPoint-bemutató</vt:lpstr>
      <vt:lpstr>Jelentkezés különleges bánásmódot igénylő tanulók esetén (SNI, BTMN) </vt:lpstr>
      <vt:lpstr>PowerPoint-bemutató</vt:lpstr>
      <vt:lpstr>PowerPoint-bemutató</vt:lpstr>
      <vt:lpstr>PowerPoint-bemutató</vt:lpstr>
      <vt:lpstr>Kéréseink</vt:lpstr>
      <vt:lpstr>PowerPoint-bemutató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FELVÉTELI TÁJÉKOZTATÓ</dc:title>
  <dc:creator>Balázs Lászlóné</dc:creator>
  <cp:lastModifiedBy>Erika</cp:lastModifiedBy>
  <cp:revision>360</cp:revision>
  <dcterms:created xsi:type="dcterms:W3CDTF">2010-09-05T13:33:20Z</dcterms:created>
  <dcterms:modified xsi:type="dcterms:W3CDTF">2026-01-06T11:52:29Z</dcterms:modified>
</cp:coreProperties>
</file>